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18288000" cy="10287000"/>
  <p:embeddedFontLst>
    <p:embeddedFont>
      <p:font typeface="OGOMBV+Rockwell-ExtraBold,Bold"/>
      <p:regular r:id="rId19"/>
    </p:embeddedFont>
    <p:embeddedFont>
      <p:font typeface="NKPMSM+Rockwell-ExtraBold,BoldItalic"/>
      <p:regular r:id="rId20"/>
    </p:embeddedFont>
    <p:embeddedFont>
      <p:font typeface="NHVLHN+TrebuchetMS-Bold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9906" y="4696590"/>
            <a:ext cx="14908528" cy="4804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0" spc="-153">
                <a:solidFill>
                  <a:srgbClr val="ffffff"/>
                </a:solidFill>
                <a:latin typeface="OGOMBV+Rockwell-ExtraBold,Bold"/>
                <a:cs typeface="OGOMBV+Rockwell-ExtraBold,Bold"/>
              </a:rPr>
              <a:t>10–POINT</a:t>
            </a:r>
            <a:r>
              <a:rPr dirty="0" sz="10500" spc="-146">
                <a:solidFill>
                  <a:srgbClr val="ffffff"/>
                </a:solidFill>
                <a:latin typeface="OGOMBV+Rockwell-ExtraBold,Bold"/>
                <a:cs typeface="OGOMBV+Rockwell-ExtraBold,Bold"/>
              </a:rPr>
              <a:t> </a:t>
            </a:r>
            <a:r>
              <a:rPr dirty="0" sz="10500" spc="-152">
                <a:solidFill>
                  <a:srgbClr val="ffffff"/>
                </a:solidFill>
                <a:latin typeface="OGOMBV+Rockwell-ExtraBold,Bold"/>
                <a:cs typeface="OGOMBV+Rockwell-ExtraBold,Bold"/>
              </a:rPr>
              <a:t>COLLEGE</a:t>
            </a:r>
          </a:p>
          <a:p>
            <a:pPr marL="0" marR="0">
              <a:lnSpc>
                <a:spcPts val="1233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0500" spc="-150">
                <a:solidFill>
                  <a:srgbClr val="ffffff"/>
                </a:solidFill>
                <a:latin typeface="OGOMBV+Rockwell-ExtraBold,Bold"/>
                <a:cs typeface="OGOMBV+Rockwell-ExtraBold,Bold"/>
              </a:rPr>
              <a:t>DEVELOPMENT</a:t>
            </a:r>
          </a:p>
          <a:p>
            <a:pPr marL="0" marR="0">
              <a:lnSpc>
                <a:spcPts val="1233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0500" spc="-151">
                <a:solidFill>
                  <a:srgbClr val="ffffff"/>
                </a:solidFill>
                <a:latin typeface="OGOMBV+Rockwell-ExtraBold,Bold"/>
                <a:cs typeface="OGOMBV+Rockwell-ExtraBold,Bold"/>
              </a:rPr>
              <a:t>AGENDA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7351" y="1018672"/>
            <a:ext cx="18442595" cy="1618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-225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7.</a:t>
            </a:r>
            <a:r>
              <a:rPr dirty="0" sz="5800" spc="-896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 spc="-397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ADVANCING</a:t>
            </a:r>
            <a:r>
              <a:rPr dirty="0" sz="5800" spc="511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 spc="-396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COMMUNITY</a:t>
            </a:r>
            <a:r>
              <a:rPr dirty="0" sz="5800" spc="-889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 spc="-298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AND</a:t>
            </a:r>
            <a:r>
              <a:rPr dirty="0" sz="5800" spc="-889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 spc="-396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EXTENSION</a:t>
            </a:r>
          </a:p>
          <a:p>
            <a:pPr marL="5375909" marR="0">
              <a:lnSpc>
                <a:spcPts val="5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-446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ENGAGEMENT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2125" y="4032024"/>
            <a:ext cx="14390572" cy="1201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spc="187" i="1">
                <a:solidFill>
                  <a:srgbClr val="000000"/>
                </a:solidFill>
                <a:latin typeface="Verdana"/>
                <a:cs typeface="Verdana"/>
              </a:rPr>
              <a:t>Enhancing</a:t>
            </a:r>
            <a:r>
              <a:rPr dirty="0" sz="3400" spc="-19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138" i="1">
                <a:solidFill>
                  <a:srgbClr val="000000"/>
                </a:solidFill>
                <a:latin typeface="Verdana"/>
                <a:cs typeface="Verdana"/>
              </a:rPr>
              <a:t>capability</a:t>
            </a:r>
            <a:r>
              <a:rPr dirty="0" sz="3400" spc="-19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226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400" spc="-20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137" i="1">
                <a:solidFill>
                  <a:srgbClr val="000000"/>
                </a:solidFill>
                <a:latin typeface="Verdana"/>
                <a:cs typeface="Verdana"/>
              </a:rPr>
              <a:t>organizational</a:t>
            </a:r>
            <a:r>
              <a:rPr dirty="0" sz="3400" spc="-18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98" i="1">
                <a:solidFill>
                  <a:srgbClr val="000000"/>
                </a:solidFill>
                <a:latin typeface="Verdana"/>
                <a:cs typeface="Verdana"/>
              </a:rPr>
              <a:t>culture</a:t>
            </a:r>
            <a:r>
              <a:rPr dirty="0" sz="3400" spc="-19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27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400" spc="-19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102" i="1">
                <a:solidFill>
                  <a:srgbClr val="000000"/>
                </a:solidFill>
                <a:latin typeface="Verdana"/>
                <a:cs typeface="Verdana"/>
              </a:rPr>
              <a:t>productive</a:t>
            </a:r>
          </a:p>
          <a:p>
            <a:pPr marL="0" marR="0">
              <a:lnSpc>
                <a:spcPts val="4132"/>
              </a:lnSpc>
              <a:spcBef>
                <a:spcPts val="947"/>
              </a:spcBef>
              <a:spcAft>
                <a:spcPts val="0"/>
              </a:spcAft>
            </a:pPr>
            <a:r>
              <a:rPr dirty="0" sz="3400" spc="68" i="1">
                <a:solidFill>
                  <a:srgbClr val="000000"/>
                </a:solidFill>
                <a:latin typeface="Verdana"/>
                <a:cs typeface="Verdana"/>
              </a:rPr>
              <a:t>extension</a:t>
            </a:r>
            <a:r>
              <a:rPr dirty="0" sz="3400" spc="-19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73" i="1">
                <a:solidFill>
                  <a:srgbClr val="000000"/>
                </a:solidFill>
                <a:latin typeface="Verdana"/>
                <a:cs typeface="Verdana"/>
              </a:rPr>
              <a:t>activities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2125" y="5771451"/>
            <a:ext cx="13040790" cy="56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spc="133" i="1">
                <a:solidFill>
                  <a:srgbClr val="000000"/>
                </a:solidFill>
                <a:latin typeface="Verdana"/>
                <a:cs typeface="Verdana"/>
              </a:rPr>
              <a:t>Economically</a:t>
            </a:r>
            <a:r>
              <a:rPr dirty="0" sz="3400" spc="-15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126" i="1">
                <a:solidFill>
                  <a:srgbClr val="000000"/>
                </a:solidFill>
                <a:latin typeface="Verdana"/>
                <a:cs typeface="Verdana"/>
              </a:rPr>
              <a:t>sound</a:t>
            </a:r>
            <a:r>
              <a:rPr dirty="0" sz="3400" spc="-19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226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400" spc="-20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123" i="1">
                <a:solidFill>
                  <a:srgbClr val="000000"/>
                </a:solidFill>
                <a:latin typeface="Verdana"/>
                <a:cs typeface="Verdana"/>
              </a:rPr>
              <a:t>sustainable</a:t>
            </a:r>
            <a:r>
              <a:rPr dirty="0" sz="3400" spc="-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77" i="1">
                <a:solidFill>
                  <a:srgbClr val="000000"/>
                </a:solidFill>
                <a:latin typeface="Verdana"/>
                <a:cs typeface="Verdana"/>
              </a:rPr>
              <a:t>livelihood</a:t>
            </a:r>
            <a:r>
              <a:rPr dirty="0" sz="3400" spc="-17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400" spc="133" i="1">
                <a:solidFill>
                  <a:srgbClr val="000000"/>
                </a:solidFill>
                <a:latin typeface="Verdana"/>
                <a:cs typeface="Verdana"/>
              </a:rPr>
              <a:t>programs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8945" y="7065843"/>
            <a:ext cx="9588169" cy="53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177" i="1">
                <a:solidFill>
                  <a:srgbClr val="000000"/>
                </a:solidFill>
                <a:latin typeface="Verdana"/>
                <a:cs typeface="Verdana"/>
              </a:rPr>
              <a:t>Enhancing</a:t>
            </a:r>
            <a:r>
              <a:rPr dirty="0" sz="3200" spc="-19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87" i="1">
                <a:solidFill>
                  <a:srgbClr val="000000"/>
                </a:solidFill>
                <a:latin typeface="Verdana"/>
                <a:cs typeface="Verdana"/>
              </a:rPr>
              <a:t>fiscal</a:t>
            </a:r>
            <a:r>
              <a:rPr dirty="0" sz="3200" spc="-20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62" i="1">
                <a:solidFill>
                  <a:srgbClr val="000000"/>
                </a:solidFill>
                <a:latin typeface="Verdana"/>
                <a:cs typeface="Verdana"/>
              </a:rPr>
              <a:t>resource</a:t>
            </a:r>
            <a:r>
              <a:rPr dirty="0" sz="3200" spc="-2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27" i="1">
                <a:solidFill>
                  <a:srgbClr val="000000"/>
                </a:solidFill>
                <a:latin typeface="Verdana"/>
                <a:cs typeface="Verdana"/>
              </a:rPr>
              <a:t>base</a:t>
            </a:r>
            <a:r>
              <a:rPr dirty="0" sz="3200" spc="-2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28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200" spc="-21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62" i="1">
                <a:solidFill>
                  <a:srgbClr val="000000"/>
                </a:solidFill>
                <a:latin typeface="Verdana"/>
                <a:cs typeface="Verdana"/>
              </a:rPr>
              <a:t>extension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09825" y="7646311"/>
            <a:ext cx="14689796" cy="17317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14" i="1">
                <a:solidFill>
                  <a:srgbClr val="000000"/>
                </a:solidFill>
                <a:latin typeface="Verdana"/>
                <a:cs typeface="Verdana"/>
              </a:rPr>
              <a:t>Increa</a:t>
            </a:r>
            <a:r>
              <a:rPr dirty="0" sz="3200" spc="-8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43" i="1">
                <a:solidFill>
                  <a:srgbClr val="000000"/>
                </a:solidFill>
                <a:latin typeface="Verdana"/>
                <a:cs typeface="Verdana"/>
              </a:rPr>
              <a:t>sing</a:t>
            </a:r>
            <a:r>
              <a:rPr dirty="0" sz="3200" spc="-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i="1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dirty="0" sz="3200" spc="-90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i="1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3200" spc="-8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50" i="1">
                <a:solidFill>
                  <a:srgbClr val="000000"/>
                </a:solidFill>
                <a:latin typeface="Verdana"/>
                <a:cs typeface="Verdana"/>
              </a:rPr>
              <a:t>rtnership</a:t>
            </a:r>
            <a:r>
              <a:rPr dirty="0" sz="3200" spc="-90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i="1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dirty="0" sz="3200" spc="-27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i="1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dirty="0" sz="3200" spc="-8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43" i="1">
                <a:solidFill>
                  <a:srgbClr val="000000"/>
                </a:solidFill>
                <a:latin typeface="Verdana"/>
                <a:cs typeface="Verdana"/>
              </a:rPr>
              <a:t>ith</a:t>
            </a:r>
            <a:r>
              <a:rPr dirty="0" sz="3200" spc="-9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87" i="1">
                <a:solidFill>
                  <a:srgbClr val="000000"/>
                </a:solidFill>
                <a:latin typeface="Verdana"/>
                <a:cs typeface="Verdana"/>
              </a:rPr>
              <a:t>NLAs</a:t>
            </a:r>
            <a:r>
              <a:rPr dirty="0" sz="3200" spc="-46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i="1">
                <a:solidFill>
                  <a:srgbClr val="000000"/>
                </a:solidFill>
                <a:latin typeface="Verdana"/>
                <a:cs typeface="Verdana"/>
              </a:rPr>
              <a:t>(TESDA,</a:t>
            </a:r>
            <a:r>
              <a:rPr dirty="0" sz="3200" spc="-64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59" i="1">
                <a:solidFill>
                  <a:srgbClr val="000000"/>
                </a:solidFill>
                <a:latin typeface="Verdana"/>
                <a:cs typeface="Verdana"/>
              </a:rPr>
              <a:t>NEDA,</a:t>
            </a:r>
            <a:r>
              <a:rPr dirty="0" sz="3200" spc="-64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36" i="1">
                <a:solidFill>
                  <a:srgbClr val="000000"/>
                </a:solidFill>
                <a:latin typeface="Verdana"/>
                <a:cs typeface="Verdana"/>
              </a:rPr>
              <a:t>DA,</a:t>
            </a:r>
            <a:r>
              <a:rPr dirty="0" sz="3200" spc="-64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-12" i="1">
                <a:solidFill>
                  <a:srgbClr val="000000"/>
                </a:solidFill>
                <a:latin typeface="Verdana"/>
                <a:cs typeface="Verdana"/>
              </a:rPr>
              <a:t>etc.)</a:t>
            </a:r>
            <a:r>
              <a:rPr dirty="0" sz="3200" spc="-58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58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200" spc="-17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49" i="1">
                <a:solidFill>
                  <a:srgbClr val="000000"/>
                </a:solidFill>
                <a:latin typeface="Verdana"/>
                <a:cs typeface="Verdana"/>
              </a:rPr>
              <a:t>LGU</a:t>
            </a:r>
            <a:r>
              <a:rPr dirty="0" sz="3200" spc="-9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i="1">
                <a:solidFill>
                  <a:srgbClr val="000000"/>
                </a:solidFill>
                <a:latin typeface="Verdana"/>
                <a:cs typeface="Verdana"/>
              </a:rPr>
              <a:t>s</a:t>
            </a:r>
          </a:p>
          <a:p>
            <a:pPr marL="0" marR="0">
              <a:lnSpc>
                <a:spcPts val="3889"/>
              </a:lnSpc>
              <a:spcBef>
                <a:spcPts val="834"/>
              </a:spcBef>
              <a:spcAft>
                <a:spcPts val="0"/>
              </a:spcAft>
            </a:pPr>
            <a:r>
              <a:rPr dirty="0" sz="3200" spc="87" i="1">
                <a:solidFill>
                  <a:srgbClr val="000000"/>
                </a:solidFill>
                <a:latin typeface="Verdana"/>
                <a:cs typeface="Verdana"/>
              </a:rPr>
              <a:t>Develop</a:t>
            </a:r>
            <a:r>
              <a:rPr dirty="0" sz="3200" spc="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47" i="1">
                <a:solidFill>
                  <a:srgbClr val="000000"/>
                </a:solidFill>
                <a:latin typeface="Verdana"/>
                <a:cs typeface="Verdana"/>
              </a:rPr>
              <a:t>spirit</a:t>
            </a:r>
            <a:r>
              <a:rPr dirty="0" sz="3200" spc="5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200" spc="6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73" i="1">
                <a:solidFill>
                  <a:srgbClr val="000000"/>
                </a:solidFill>
                <a:latin typeface="Verdana"/>
                <a:cs typeface="Verdana"/>
              </a:rPr>
              <a:t>volunteerism</a:t>
            </a:r>
            <a:r>
              <a:rPr dirty="0" sz="3200" spc="6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218" i="1">
                <a:solidFill>
                  <a:srgbClr val="000000"/>
                </a:solidFill>
                <a:latin typeface="Verdana"/>
                <a:cs typeface="Verdana"/>
              </a:rPr>
              <a:t>among</a:t>
            </a:r>
            <a:r>
              <a:rPr dirty="0" sz="3200" spc="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33" i="1">
                <a:solidFill>
                  <a:srgbClr val="000000"/>
                </a:solidFill>
                <a:latin typeface="Verdana"/>
                <a:cs typeface="Verdana"/>
              </a:rPr>
              <a:t>faculty,</a:t>
            </a:r>
            <a:r>
              <a:rPr dirty="0" sz="3200" spc="4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73" i="1">
                <a:solidFill>
                  <a:srgbClr val="000000"/>
                </a:solidFill>
                <a:latin typeface="Verdana"/>
                <a:cs typeface="Verdana"/>
              </a:rPr>
              <a:t>staff</a:t>
            </a:r>
            <a:r>
              <a:rPr dirty="0" sz="3200" spc="8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218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200" spc="23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87" i="1">
                <a:solidFill>
                  <a:srgbClr val="000000"/>
                </a:solidFill>
                <a:latin typeface="Verdana"/>
                <a:cs typeface="Verdana"/>
              </a:rPr>
              <a:t>students</a:t>
            </a:r>
          </a:p>
          <a:p>
            <a:pPr marL="0" marR="0">
              <a:lnSpc>
                <a:spcPts val="3889"/>
              </a:lnSpc>
              <a:spcBef>
                <a:spcPts val="834"/>
              </a:spcBef>
              <a:spcAft>
                <a:spcPts val="0"/>
              </a:spcAft>
            </a:pPr>
            <a:r>
              <a:rPr dirty="0" sz="3200" spc="133" i="1">
                <a:solidFill>
                  <a:srgbClr val="000000"/>
                </a:solidFill>
                <a:latin typeface="Verdana"/>
                <a:cs typeface="Verdana"/>
              </a:rPr>
              <a:t>through</a:t>
            </a:r>
            <a:r>
              <a:rPr dirty="0" sz="3200" spc="-20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28" i="1">
                <a:solidFill>
                  <a:srgbClr val="000000"/>
                </a:solidFill>
                <a:latin typeface="Verdana"/>
                <a:cs typeface="Verdana"/>
              </a:rPr>
              <a:t>capability</a:t>
            </a:r>
            <a:r>
              <a:rPr dirty="0" sz="3200" spc="-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62" i="1">
                <a:solidFill>
                  <a:srgbClr val="000000"/>
                </a:solidFill>
                <a:latin typeface="Verdana"/>
                <a:cs typeface="Verdana"/>
              </a:rPr>
              <a:t>enhancement</a:t>
            </a:r>
            <a:r>
              <a:rPr dirty="0" sz="3200" spc="-19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152" i="1">
                <a:solidFill>
                  <a:srgbClr val="000000"/>
                </a:solidFill>
                <a:latin typeface="Verdana"/>
                <a:cs typeface="Verdana"/>
              </a:rPr>
              <a:t>program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699" y="904237"/>
            <a:ext cx="12121412" cy="9031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8.</a:t>
            </a:r>
            <a:r>
              <a:rPr dirty="0" sz="58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PEOPLE</a:t>
            </a:r>
            <a:r>
              <a:rPr dirty="0" sz="5800" spc="1451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EMPOWERMENT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2884" y="2110616"/>
            <a:ext cx="3507756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165" i="1">
                <a:solidFill>
                  <a:srgbClr val="000000"/>
                </a:solidFill>
                <a:latin typeface="Verdana"/>
                <a:cs typeface="Verdana"/>
              </a:rPr>
              <a:t>HR</a:t>
            </a:r>
            <a:r>
              <a:rPr dirty="0" sz="3000" spc="-3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dirty="0" sz="3000" spc="-7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37" i="1">
                <a:solidFill>
                  <a:srgbClr val="000000"/>
                </a:solidFill>
                <a:latin typeface="Verdana"/>
                <a:cs typeface="Verdana"/>
              </a:rPr>
              <a:t>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8679" y="2631316"/>
            <a:ext cx="14602806" cy="3633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Developing</a:t>
            </a:r>
            <a:r>
              <a:rPr dirty="0" sz="3000" spc="-2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7" i="1">
                <a:solidFill>
                  <a:srgbClr val="000000"/>
                </a:solidFill>
                <a:latin typeface="Verdana"/>
                <a:cs typeface="Verdana"/>
              </a:rPr>
              <a:t>strong,</a:t>
            </a:r>
            <a:r>
              <a:rPr dirty="0" sz="3000" spc="-23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98" i="1">
                <a:solidFill>
                  <a:srgbClr val="000000"/>
                </a:solidFill>
                <a:latin typeface="Verdana"/>
                <a:cs typeface="Verdana"/>
              </a:rPr>
              <a:t>competent</a:t>
            </a:r>
            <a:r>
              <a:rPr dirty="0" sz="3000" spc="-21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faculty</a:t>
            </a:r>
            <a:r>
              <a:rPr dirty="0" sz="300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7" i="1">
                <a:solidFill>
                  <a:srgbClr val="000000"/>
                </a:solidFill>
                <a:latin typeface="Verdana"/>
                <a:cs typeface="Verdana"/>
              </a:rPr>
              <a:t>staff</a:t>
            </a:r>
          </a:p>
          <a:p>
            <a:pPr marL="0" marR="0">
              <a:lnSpc>
                <a:spcPts val="3645"/>
              </a:lnSpc>
              <a:spcBef>
                <a:spcPts val="438"/>
              </a:spcBef>
              <a:spcAft>
                <a:spcPts val="0"/>
              </a:spcAft>
            </a:pP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Providing</a:t>
            </a:r>
            <a:r>
              <a:rPr dirty="0" sz="300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41" i="1">
                <a:solidFill>
                  <a:srgbClr val="000000"/>
                </a:solidFill>
                <a:latin typeface="Verdana"/>
                <a:cs typeface="Verdana"/>
              </a:rPr>
              <a:t>benefits: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3" i="1">
                <a:solidFill>
                  <a:srgbClr val="000000"/>
                </a:solidFill>
                <a:latin typeface="Verdana"/>
                <a:cs typeface="Verdana"/>
              </a:rPr>
              <a:t>incentives</a:t>
            </a:r>
            <a:r>
              <a:rPr dirty="0" sz="3000" spc="-21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3" i="1">
                <a:solidFill>
                  <a:srgbClr val="000000"/>
                </a:solidFill>
                <a:latin typeface="Verdana"/>
                <a:cs typeface="Verdana"/>
              </a:rPr>
              <a:t>benefits</a:t>
            </a:r>
            <a:r>
              <a:rPr dirty="0" sz="3000" spc="-2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000" spc="-24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faculty</a:t>
            </a:r>
            <a:r>
              <a:rPr dirty="0" sz="300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7" i="1">
                <a:solidFill>
                  <a:srgbClr val="000000"/>
                </a:solidFill>
                <a:latin typeface="Verdana"/>
                <a:cs typeface="Verdana"/>
              </a:rPr>
              <a:t>staff</a:t>
            </a:r>
            <a:r>
              <a:rPr dirty="0" sz="3000" spc="-24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performing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79" i="1">
                <a:solidFill>
                  <a:srgbClr val="000000"/>
                </a:solidFill>
                <a:latin typeface="Verdana"/>
                <a:cs typeface="Verdana"/>
              </a:rPr>
              <a:t>multiple</a:t>
            </a:r>
            <a:r>
              <a:rPr dirty="0" sz="3000" spc="10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functions</a:t>
            </a:r>
            <a:r>
              <a:rPr dirty="0" sz="3000" spc="8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1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000" spc="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research,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7" i="1">
                <a:solidFill>
                  <a:srgbClr val="000000"/>
                </a:solidFill>
                <a:latin typeface="Verdana"/>
                <a:cs typeface="Verdana"/>
              </a:rPr>
              <a:t>extension,</a:t>
            </a:r>
            <a:r>
              <a:rPr dirty="0" sz="3000" spc="1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production</a:t>
            </a:r>
            <a:r>
              <a:rPr dirty="0" sz="3000" spc="1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3" i="1">
                <a:solidFill>
                  <a:srgbClr val="000000"/>
                </a:solidFill>
                <a:latin typeface="Verdana"/>
                <a:cs typeface="Verdana"/>
              </a:rPr>
              <a:t>administration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Implementing</a:t>
            </a:r>
            <a:r>
              <a:rPr dirty="0" sz="3000" spc="-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" i="1">
                <a:solidFill>
                  <a:srgbClr val="000000"/>
                </a:solidFill>
                <a:latin typeface="Verdana"/>
                <a:cs typeface="Verdana"/>
              </a:rPr>
              <a:t>PRAISE</a:t>
            </a:r>
          </a:p>
          <a:p>
            <a:pPr marL="0" marR="0">
              <a:lnSpc>
                <a:spcPts val="3645"/>
              </a:lnSpc>
              <a:spcBef>
                <a:spcPts val="529"/>
              </a:spcBef>
              <a:spcAft>
                <a:spcPts val="0"/>
              </a:spcAft>
            </a:pPr>
            <a:r>
              <a:rPr dirty="0" sz="3000" spc="33" i="1">
                <a:solidFill>
                  <a:srgbClr val="000000"/>
                </a:solidFill>
                <a:latin typeface="Verdana"/>
                <a:cs typeface="Verdana"/>
              </a:rPr>
              <a:t>Introduce</a:t>
            </a:r>
            <a:r>
              <a:rPr dirty="0" sz="3000" spc="-21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3" i="1">
                <a:solidFill>
                  <a:srgbClr val="000000"/>
                </a:solidFill>
                <a:latin typeface="Verdana"/>
                <a:cs typeface="Verdana"/>
              </a:rPr>
              <a:t>Health</a:t>
            </a:r>
            <a:r>
              <a:rPr dirty="0" sz="3000" spc="-23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8" i="1">
                <a:solidFill>
                  <a:srgbClr val="000000"/>
                </a:solidFill>
                <a:latin typeface="Verdana"/>
                <a:cs typeface="Verdana"/>
              </a:rPr>
              <a:t>Plan</a:t>
            </a:r>
            <a:r>
              <a:rPr dirty="0" sz="3000" spc="-24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7" i="1">
                <a:solidFill>
                  <a:srgbClr val="000000"/>
                </a:solidFill>
                <a:latin typeface="Verdana"/>
                <a:cs typeface="Verdana"/>
              </a:rPr>
              <a:t>through</a:t>
            </a:r>
            <a:r>
              <a:rPr dirty="0" sz="3000" spc="-2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7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300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Infirmary</a:t>
            </a:r>
            <a:r>
              <a:rPr dirty="0" sz="3000" spc="-23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31" i="1">
                <a:solidFill>
                  <a:srgbClr val="000000"/>
                </a:solidFill>
                <a:latin typeface="Verdana"/>
                <a:cs typeface="Verdana"/>
              </a:rPr>
              <a:t>Services</a:t>
            </a:r>
          </a:p>
          <a:p>
            <a:pPr marL="646429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133" i="1">
                <a:solidFill>
                  <a:srgbClr val="000000"/>
                </a:solidFill>
                <a:latin typeface="Verdana"/>
                <a:cs typeface="Verdana"/>
              </a:rPr>
              <a:t>Upgrading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98" i="1">
                <a:solidFill>
                  <a:srgbClr val="000000"/>
                </a:solidFill>
                <a:latin typeface="Verdana"/>
                <a:cs typeface="Verdana"/>
              </a:rPr>
              <a:t>health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34" i="1">
                <a:solidFill>
                  <a:srgbClr val="000000"/>
                </a:solidFill>
                <a:latin typeface="Verdana"/>
                <a:cs typeface="Verdana"/>
              </a:rPr>
              <a:t>plan</a:t>
            </a:r>
            <a:r>
              <a:rPr dirty="0" sz="3000" spc="-24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12" i="1">
                <a:solidFill>
                  <a:srgbClr val="000000"/>
                </a:solidFill>
                <a:latin typeface="Verdana"/>
                <a:cs typeface="Verdana"/>
              </a:rPr>
              <a:t>medical</a:t>
            </a:r>
            <a:r>
              <a:rPr dirty="0" sz="3000" spc="-23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1" i="1">
                <a:solidFill>
                  <a:srgbClr val="000000"/>
                </a:solidFill>
                <a:latin typeface="Verdana"/>
                <a:cs typeface="Verdana"/>
              </a:rPr>
              <a:t>services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43" i="1">
                <a:solidFill>
                  <a:srgbClr val="000000"/>
                </a:solidFill>
                <a:latin typeface="Verdana"/>
                <a:cs typeface="Verdana"/>
              </a:rPr>
              <a:t>Support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4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000" spc="-24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7" i="1">
                <a:solidFill>
                  <a:srgbClr val="000000"/>
                </a:solidFill>
                <a:latin typeface="Verdana"/>
                <a:cs typeface="Verdana"/>
              </a:rPr>
              <a:t>FASA</a:t>
            </a:r>
            <a:r>
              <a:rPr dirty="0" sz="3000" spc="-24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9" i="1">
                <a:solidFill>
                  <a:srgbClr val="000000"/>
                </a:solidFill>
                <a:latin typeface="Verdana"/>
                <a:cs typeface="Verdana"/>
              </a:rPr>
              <a:t>JHCSC</a:t>
            </a:r>
            <a:r>
              <a:rPr dirty="0" sz="3000" spc="-24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244" i="1">
                <a:solidFill>
                  <a:srgbClr val="000000"/>
                </a:solidFill>
                <a:latin typeface="Verdana"/>
                <a:cs typeface="Verdana"/>
              </a:rPr>
              <a:t>MPC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8679" y="6287411"/>
            <a:ext cx="3098263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Effecting</a:t>
            </a:r>
            <a:r>
              <a:rPr dirty="0" sz="3000" spc="-24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SPMS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2884" y="6819642"/>
            <a:ext cx="4583238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88" i="1">
                <a:solidFill>
                  <a:srgbClr val="000000"/>
                </a:solidFill>
                <a:latin typeface="Verdana"/>
                <a:cs typeface="Verdana"/>
              </a:rPr>
              <a:t>Qua</a:t>
            </a:r>
            <a:r>
              <a:rPr dirty="0" sz="3000" spc="-8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" i="1">
                <a:solidFill>
                  <a:srgbClr val="000000"/>
                </a:solidFill>
                <a:latin typeface="Verdana"/>
                <a:cs typeface="Verdana"/>
              </a:rPr>
              <a:t>lity</a:t>
            </a:r>
            <a:r>
              <a:rPr dirty="0" sz="3000" spc="-36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6" i="1">
                <a:solidFill>
                  <a:srgbClr val="000000"/>
                </a:solidFill>
                <a:latin typeface="Verdana"/>
                <a:cs typeface="Verdana"/>
              </a:rPr>
              <a:t>Student</a:t>
            </a:r>
            <a:r>
              <a:rPr dirty="0" sz="3000" spc="-24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28" i="1">
                <a:solidFill>
                  <a:srgbClr val="000000"/>
                </a:solidFill>
                <a:latin typeface="Verdana"/>
                <a:cs typeface="Verdana"/>
              </a:rPr>
              <a:t>Affa</a:t>
            </a:r>
            <a:r>
              <a:rPr dirty="0" sz="3000" spc="-8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20" i="1">
                <a:solidFill>
                  <a:srgbClr val="000000"/>
                </a:solidFill>
                <a:latin typeface="Verdana"/>
                <a:cs typeface="Verdana"/>
              </a:rPr>
              <a:t>irs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8679" y="7340342"/>
            <a:ext cx="14753736" cy="15375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98" i="1">
                <a:solidFill>
                  <a:srgbClr val="000000"/>
                </a:solidFill>
                <a:latin typeface="Verdana"/>
                <a:cs typeface="Verdana"/>
              </a:rPr>
              <a:t>Wholesome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5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3" i="1">
                <a:solidFill>
                  <a:srgbClr val="000000"/>
                </a:solidFill>
                <a:latin typeface="Verdana"/>
                <a:cs typeface="Verdana"/>
              </a:rPr>
              <a:t>holistic</a:t>
            </a:r>
            <a:r>
              <a:rPr dirty="0" sz="3000" spc="-2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3" i="1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</a:p>
          <a:p>
            <a:pPr marL="646429" marR="0">
              <a:lnSpc>
                <a:spcPts val="3645"/>
              </a:lnSpc>
              <a:spcBef>
                <a:spcPts val="438"/>
              </a:spcBef>
              <a:spcAft>
                <a:spcPts val="0"/>
              </a:spcAft>
            </a:pP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Provide</a:t>
            </a:r>
            <a:r>
              <a:rPr dirty="0" sz="3000" spc="-2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7" i="1">
                <a:solidFill>
                  <a:srgbClr val="000000"/>
                </a:solidFill>
                <a:latin typeface="Verdana"/>
                <a:cs typeface="Verdana"/>
              </a:rPr>
              <a:t>relevant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7" i="1">
                <a:solidFill>
                  <a:srgbClr val="000000"/>
                </a:solidFill>
                <a:latin typeface="Verdana"/>
                <a:cs typeface="Verdana"/>
              </a:rPr>
              <a:t>comprehensive</a:t>
            </a:r>
            <a:r>
              <a:rPr dirty="0" sz="300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7" i="1">
                <a:solidFill>
                  <a:srgbClr val="000000"/>
                </a:solidFill>
                <a:latin typeface="Verdana"/>
                <a:cs typeface="Verdana"/>
              </a:rPr>
              <a:t>programs</a:t>
            </a:r>
            <a:r>
              <a:rPr dirty="0" sz="3000" spc="-24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000" spc="-25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7" i="1">
                <a:solidFill>
                  <a:srgbClr val="000000"/>
                </a:solidFill>
                <a:latin typeface="Verdana"/>
                <a:cs typeface="Verdana"/>
              </a:rPr>
              <a:t>competitiveness</a:t>
            </a:r>
            <a:r>
              <a:rPr dirty="0" sz="3000" spc="-2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</a:p>
          <a:p>
            <a:pPr marL="646429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leadership</a:t>
            </a:r>
            <a:r>
              <a:rPr dirty="0" sz="3000" spc="-23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7" i="1">
                <a:solidFill>
                  <a:srgbClr val="000000"/>
                </a:solidFill>
                <a:latin typeface="Verdana"/>
                <a:cs typeface="Verdana"/>
              </a:rPr>
              <a:t>skills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5109" y="8908935"/>
            <a:ext cx="8722290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Linkages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2" i="1">
                <a:solidFill>
                  <a:srgbClr val="000000"/>
                </a:solidFill>
                <a:latin typeface="Verdana"/>
                <a:cs typeface="Verdana"/>
              </a:rPr>
              <a:t>networks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3" i="1">
                <a:solidFill>
                  <a:srgbClr val="000000"/>
                </a:solidFill>
                <a:latin typeface="Verdana"/>
                <a:cs typeface="Verdana"/>
              </a:rPr>
              <a:t>with</a:t>
            </a:r>
            <a:r>
              <a:rPr dirty="0" sz="3000" spc="-25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2" i="1">
                <a:solidFill>
                  <a:srgbClr val="000000"/>
                </a:solidFill>
                <a:latin typeface="Verdana"/>
                <a:cs typeface="Verdana"/>
              </a:rPr>
              <a:t>outside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2" i="1">
                <a:solidFill>
                  <a:srgbClr val="000000"/>
                </a:solidFill>
                <a:latin typeface="Verdana"/>
                <a:cs typeface="Verdana"/>
              </a:rPr>
              <a:t>agency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6654" y="1811277"/>
            <a:ext cx="10712898" cy="1924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9.</a:t>
            </a: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LINKAGE</a:t>
            </a: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AND</a:t>
            </a:r>
          </a:p>
          <a:p>
            <a:pPr marL="0" marR="0">
              <a:lnSpc>
                <a:spcPts val="6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NETWORK</a:t>
            </a: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9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BUILDING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9163" y="4334294"/>
            <a:ext cx="10945941" cy="213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82" i="1">
                <a:solidFill>
                  <a:srgbClr val="000000"/>
                </a:solidFill>
                <a:latin typeface="Verdana"/>
                <a:cs typeface="Verdana"/>
              </a:rPr>
              <a:t>Establish</a:t>
            </a:r>
            <a:r>
              <a:rPr dirty="0" sz="3600" spc="-3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77" i="1">
                <a:solidFill>
                  <a:srgbClr val="000000"/>
                </a:solidFill>
                <a:latin typeface="Verdana"/>
                <a:cs typeface="Verdana"/>
              </a:rPr>
              <a:t>productive</a:t>
            </a:r>
            <a:r>
              <a:rPr dirty="0" sz="3600" spc="-29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8" i="1">
                <a:solidFill>
                  <a:srgbClr val="000000"/>
                </a:solidFill>
                <a:latin typeface="Verdana"/>
                <a:cs typeface="Verdana"/>
              </a:rPr>
              <a:t>collaborations</a:t>
            </a:r>
            <a:r>
              <a:rPr dirty="0" sz="3600" spc="-27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34" i="1">
                <a:solidFill>
                  <a:srgbClr val="000000"/>
                </a:solidFill>
                <a:latin typeface="Verdana"/>
                <a:cs typeface="Verdana"/>
              </a:rPr>
              <a:t>with</a:t>
            </a:r>
            <a:r>
              <a:rPr dirty="0" sz="3600" spc="-3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62" i="1">
                <a:solidFill>
                  <a:srgbClr val="000000"/>
                </a:solidFill>
                <a:latin typeface="Verdana"/>
                <a:cs typeface="Verdana"/>
              </a:rPr>
              <a:t>other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62" i="1">
                <a:solidFill>
                  <a:srgbClr val="000000"/>
                </a:solidFill>
                <a:latin typeface="Verdana"/>
                <a:cs typeface="Verdana"/>
              </a:rPr>
              <a:t>other</a:t>
            </a:r>
            <a:r>
              <a:rPr dirty="0" sz="3600" spc="7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2" i="1">
                <a:solidFill>
                  <a:srgbClr val="000000"/>
                </a:solidFill>
                <a:latin typeface="Verdana"/>
                <a:cs typeface="Verdana"/>
              </a:rPr>
              <a:t>institutions,</a:t>
            </a:r>
            <a:r>
              <a:rPr dirty="0" sz="3600" spc="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34" i="1">
                <a:solidFill>
                  <a:srgbClr val="000000"/>
                </a:solidFill>
                <a:latin typeface="Verdana"/>
                <a:cs typeface="Verdana"/>
              </a:rPr>
              <a:t>both</a:t>
            </a:r>
            <a:r>
              <a:rPr dirty="0" sz="3600" spc="1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62" i="1">
                <a:solidFill>
                  <a:srgbClr val="000000"/>
                </a:solidFill>
                <a:latin typeface="Verdana"/>
                <a:cs typeface="Verdana"/>
              </a:rPr>
              <a:t>private</a:t>
            </a:r>
            <a:r>
              <a:rPr dirty="0" sz="3600" spc="6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222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600" spc="2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37" i="1">
                <a:solidFill>
                  <a:srgbClr val="000000"/>
                </a:solidFill>
                <a:latin typeface="Verdana"/>
                <a:cs typeface="Verdana"/>
              </a:rPr>
              <a:t>public,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 spc="137" i="1">
                <a:solidFill>
                  <a:srgbClr val="000000"/>
                </a:solidFill>
                <a:latin typeface="Verdana"/>
                <a:cs typeface="Verdana"/>
              </a:rPr>
              <a:t>national</a:t>
            </a:r>
            <a:r>
              <a:rPr dirty="0" sz="3600" spc="14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222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600" spc="2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57" i="1">
                <a:solidFill>
                  <a:srgbClr val="000000"/>
                </a:solidFill>
                <a:latin typeface="Verdana"/>
                <a:cs typeface="Verdana"/>
              </a:rPr>
              <a:t>international,</a:t>
            </a:r>
            <a:r>
              <a:rPr dirty="0" sz="3600" spc="7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85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600" spc="7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52" i="1">
                <a:solidFill>
                  <a:srgbClr val="000000"/>
                </a:solidFill>
                <a:latin typeface="Verdana"/>
                <a:cs typeface="Verdana"/>
              </a:rPr>
              <a:t>advance</a:t>
            </a:r>
            <a:r>
              <a:rPr dirty="0" sz="3600" spc="16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8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23" i="1">
                <a:solidFill>
                  <a:srgbClr val="000000"/>
                </a:solidFill>
                <a:latin typeface="Verdana"/>
                <a:cs typeface="Verdana"/>
              </a:rPr>
              <a:t>interests</a:t>
            </a:r>
            <a:r>
              <a:rPr dirty="0" sz="3600" spc="-29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4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600" spc="-29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8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600" spc="-30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77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9163" y="7024154"/>
            <a:ext cx="12344903" cy="1622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123" i="1">
                <a:solidFill>
                  <a:srgbClr val="000000"/>
                </a:solidFill>
                <a:latin typeface="Verdana"/>
                <a:cs typeface="Verdana"/>
              </a:rPr>
              <a:t>Help</a:t>
            </a:r>
            <a:r>
              <a:rPr dirty="0" sz="3600" spc="1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73" i="1">
                <a:solidFill>
                  <a:srgbClr val="000000"/>
                </a:solidFill>
                <a:latin typeface="Verdana"/>
                <a:cs typeface="Verdana"/>
              </a:rPr>
              <a:t>establish</a:t>
            </a:r>
            <a:r>
              <a:rPr dirty="0" sz="3600" spc="7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73" i="1">
                <a:solidFill>
                  <a:srgbClr val="000000"/>
                </a:solidFill>
                <a:latin typeface="Verdana"/>
                <a:cs typeface="Verdana"/>
              </a:rPr>
              <a:t>networks</a:t>
            </a:r>
            <a:r>
              <a:rPr dirty="0" sz="3600" spc="1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1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600" spc="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28" i="1">
                <a:solidFill>
                  <a:srgbClr val="000000"/>
                </a:solidFill>
                <a:latin typeface="Verdana"/>
                <a:cs typeface="Verdana"/>
              </a:rPr>
              <a:t>trust</a:t>
            </a:r>
            <a:r>
              <a:rPr dirty="0" sz="3600" spc="3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28" i="1">
                <a:solidFill>
                  <a:srgbClr val="000000"/>
                </a:solidFill>
                <a:latin typeface="Verdana"/>
                <a:cs typeface="Verdana"/>
              </a:rPr>
              <a:t>legacies,</a:t>
            </a:r>
            <a:r>
              <a:rPr dirty="0" sz="3600" spc="5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-41" i="1">
                <a:solidFill>
                  <a:srgbClr val="000000"/>
                </a:solidFill>
                <a:latin typeface="Verdana"/>
                <a:cs typeface="Verdana"/>
              </a:rPr>
              <a:t>gifts,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103" i="1">
                <a:solidFill>
                  <a:srgbClr val="000000"/>
                </a:solidFill>
                <a:latin typeface="Verdana"/>
                <a:cs typeface="Verdana"/>
              </a:rPr>
              <a:t>donations,</a:t>
            </a:r>
            <a:r>
              <a:rPr dirty="0" sz="3600" spc="-79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etc.by</a:t>
            </a:r>
            <a:r>
              <a:rPr dirty="0" sz="3600" spc="-4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esp</a:t>
            </a:r>
            <a:r>
              <a:rPr dirty="0" sz="3600" spc="-106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60" i="1">
                <a:solidFill>
                  <a:srgbClr val="000000"/>
                </a:solidFill>
                <a:latin typeface="Verdana"/>
                <a:cs typeface="Verdana"/>
              </a:rPr>
              <a:t>ousing</a:t>
            </a:r>
            <a:r>
              <a:rPr dirty="0" sz="3600" spc="-1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76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600" spc="-3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17" i="1">
                <a:solidFill>
                  <a:srgbClr val="000000"/>
                </a:solidFill>
                <a:latin typeface="Verdana"/>
                <a:cs typeface="Verdana"/>
              </a:rPr>
              <a:t>tax</a:t>
            </a:r>
            <a:r>
              <a:rPr dirty="0" sz="3600" spc="-57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exem</a:t>
            </a:r>
            <a:r>
              <a:rPr dirty="0" sz="3600" spc="-96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2" i="1">
                <a:solidFill>
                  <a:srgbClr val="000000"/>
                </a:solidFill>
                <a:latin typeface="Verdana"/>
                <a:cs typeface="Verdana"/>
              </a:rPr>
              <a:t>ptions</a:t>
            </a:r>
            <a:r>
              <a:rPr dirty="0" sz="3600" spc="-47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51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 spc="108" i="1">
                <a:solidFill>
                  <a:srgbClr val="000000"/>
                </a:solidFill>
                <a:latin typeface="Verdana"/>
                <a:cs typeface="Verdana"/>
              </a:rPr>
              <a:t>deductions</a:t>
            </a:r>
            <a:r>
              <a:rPr dirty="0" sz="3600" spc="-30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81" i="1">
                <a:solidFill>
                  <a:srgbClr val="000000"/>
                </a:solidFill>
                <a:latin typeface="Verdana"/>
                <a:cs typeface="Verdana"/>
              </a:rPr>
              <a:t>from</a:t>
            </a:r>
            <a:r>
              <a:rPr dirty="0" sz="3600" spc="-29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8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600" spc="-30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33" i="1">
                <a:solidFill>
                  <a:srgbClr val="000000"/>
                </a:solidFill>
                <a:latin typeface="Verdana"/>
                <a:cs typeface="Verdana"/>
              </a:rPr>
              <a:t>income</a:t>
            </a:r>
            <a:r>
              <a:rPr dirty="0" sz="3600" spc="-28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68" i="1">
                <a:solidFill>
                  <a:srgbClr val="000000"/>
                </a:solidFill>
                <a:latin typeface="Verdana"/>
                <a:cs typeface="Verdana"/>
              </a:rPr>
              <a:t>tax</a:t>
            </a:r>
            <a:r>
              <a:rPr dirty="0" sz="3600" spc="-31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4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600" spc="-29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8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600" spc="-30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donor.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6369" y="1341945"/>
            <a:ext cx="12693014" cy="1770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10.</a:t>
            </a:r>
            <a:r>
              <a:rPr dirty="0" sz="58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RESOURCE</a:t>
            </a:r>
            <a:r>
              <a:rPr dirty="0" sz="58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8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MANAGEMENT</a:t>
            </a:r>
          </a:p>
          <a:p>
            <a:pPr marL="3398520" marR="0">
              <a:lnSpc>
                <a:spcPts val="6811"/>
              </a:lnSpc>
              <a:spcBef>
                <a:spcPts val="18"/>
              </a:spcBef>
              <a:spcAft>
                <a:spcPts val="0"/>
              </a:spcAft>
            </a:pPr>
            <a:r>
              <a:rPr dirty="0" sz="58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GENERATION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7819" y="4738775"/>
            <a:ext cx="6933372" cy="6554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6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68" i="1">
                <a:solidFill>
                  <a:srgbClr val="000000"/>
                </a:solidFill>
                <a:latin typeface="Verdana"/>
                <a:cs typeface="Verdana"/>
              </a:rPr>
              <a:t>External</a:t>
            </a:r>
            <a:r>
              <a:rPr dirty="0" sz="4000" spc="-33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92" i="1">
                <a:solidFill>
                  <a:srgbClr val="000000"/>
                </a:solidFill>
                <a:latin typeface="Verdana"/>
                <a:cs typeface="Verdana"/>
              </a:rPr>
              <a:t>sourcing</a:t>
            </a:r>
            <a:r>
              <a:rPr dirty="0" sz="4000" spc="-3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50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4000" spc="-35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98" i="1">
                <a:solidFill>
                  <a:srgbClr val="000000"/>
                </a:solidFill>
                <a:latin typeface="Verdana"/>
                <a:cs typeface="Verdana"/>
              </a:rPr>
              <a:t>funds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5945" y="6368378"/>
            <a:ext cx="15059987" cy="12013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 spc="72" i="1">
                <a:solidFill>
                  <a:srgbClr val="000000"/>
                </a:solidFill>
                <a:latin typeface="Verdana"/>
                <a:cs typeface="Verdana"/>
              </a:rPr>
              <a:t>Develop</a:t>
            </a:r>
            <a:r>
              <a:rPr dirty="0" sz="3900" spc="-3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i="1">
                <a:solidFill>
                  <a:srgbClr val="000000"/>
                </a:solidFill>
                <a:latin typeface="Verdana"/>
                <a:cs typeface="Verdana"/>
              </a:rPr>
              <a:t>self</a:t>
            </a:r>
            <a:r>
              <a:rPr dirty="0" sz="3900" spc="-28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17" i="1">
                <a:solidFill>
                  <a:srgbClr val="000000"/>
                </a:solidFill>
                <a:latin typeface="Verdana"/>
                <a:cs typeface="Verdana"/>
              </a:rPr>
              <a:t>–reliance</a:t>
            </a:r>
            <a:r>
              <a:rPr dirty="0" sz="3900" spc="-29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89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900" spc="-3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97" i="1">
                <a:solidFill>
                  <a:srgbClr val="000000"/>
                </a:solidFill>
                <a:latin typeface="Verdana"/>
                <a:cs typeface="Verdana"/>
              </a:rPr>
              <a:t>reduce</a:t>
            </a:r>
            <a:r>
              <a:rPr dirty="0" sz="3900" spc="-30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142" i="1">
                <a:solidFill>
                  <a:srgbClr val="000000"/>
                </a:solidFill>
                <a:latin typeface="Verdana"/>
                <a:cs typeface="Verdana"/>
              </a:rPr>
              <a:t>dependence</a:t>
            </a:r>
            <a:r>
              <a:rPr dirty="0" sz="3900" spc="-30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140" i="1">
                <a:solidFill>
                  <a:srgbClr val="000000"/>
                </a:solidFill>
                <a:latin typeface="Verdana"/>
                <a:cs typeface="Verdana"/>
              </a:rPr>
              <a:t>on</a:t>
            </a:r>
            <a:r>
              <a:rPr dirty="0" sz="3900" spc="-31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117" i="1">
                <a:solidFill>
                  <a:srgbClr val="000000"/>
                </a:solidFill>
                <a:latin typeface="Verdana"/>
                <a:cs typeface="Verdana"/>
              </a:rPr>
              <a:t>GAA</a:t>
            </a:r>
            <a:r>
              <a:rPr dirty="0" sz="3900" spc="-30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93" i="1">
                <a:solidFill>
                  <a:srgbClr val="000000"/>
                </a:solidFill>
                <a:latin typeface="Verdana"/>
                <a:cs typeface="Verdana"/>
              </a:rPr>
              <a:t>funds</a:t>
            </a:r>
          </a:p>
          <a:p>
            <a:pPr marL="842643" marR="0">
              <a:lnSpc>
                <a:spcPts val="44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900" spc="56" i="1">
                <a:solidFill>
                  <a:srgbClr val="000000"/>
                </a:solidFill>
                <a:latin typeface="Verdana"/>
                <a:cs typeface="Verdana"/>
              </a:rPr>
              <a:t>Increasing</a:t>
            </a:r>
            <a:r>
              <a:rPr dirty="0" sz="3900" spc="-29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i="1">
                <a:solidFill>
                  <a:srgbClr val="000000"/>
                </a:solidFill>
                <a:latin typeface="Verdana"/>
                <a:cs typeface="Verdana"/>
              </a:rPr>
              <a:t>IGP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8588" y="7492109"/>
            <a:ext cx="14468817" cy="1202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 spc="87" i="1">
                <a:solidFill>
                  <a:srgbClr val="000000"/>
                </a:solidFill>
                <a:latin typeface="Verdana"/>
                <a:cs typeface="Verdana"/>
              </a:rPr>
              <a:t>Provide</a:t>
            </a:r>
            <a:r>
              <a:rPr dirty="0" sz="3900" spc="-31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41" i="1">
                <a:solidFill>
                  <a:srgbClr val="000000"/>
                </a:solidFill>
                <a:latin typeface="Verdana"/>
                <a:cs typeface="Verdana"/>
              </a:rPr>
              <a:t>sector</a:t>
            </a:r>
            <a:r>
              <a:rPr dirty="0" sz="3900" spc="-29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142" i="1">
                <a:solidFill>
                  <a:srgbClr val="000000"/>
                </a:solidFill>
                <a:latin typeface="Verdana"/>
                <a:cs typeface="Verdana"/>
              </a:rPr>
              <a:t>funding</a:t>
            </a:r>
            <a:r>
              <a:rPr dirty="0" sz="3900" spc="-3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37" i="1">
                <a:solidFill>
                  <a:srgbClr val="000000"/>
                </a:solidFill>
                <a:latin typeface="Verdana"/>
                <a:cs typeface="Verdana"/>
              </a:rPr>
              <a:t>sources</a:t>
            </a:r>
            <a:r>
              <a:rPr dirty="0" sz="3900" spc="-28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i="1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dirty="0" sz="3900" spc="-85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44" i="1">
                <a:solidFill>
                  <a:srgbClr val="000000"/>
                </a:solidFill>
                <a:latin typeface="Verdana"/>
                <a:cs typeface="Verdana"/>
              </a:rPr>
              <a:t>philanthropists,</a:t>
            </a:r>
            <a:r>
              <a:rPr dirty="0" sz="3900" spc="-29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62" i="1">
                <a:solidFill>
                  <a:srgbClr val="000000"/>
                </a:solidFill>
                <a:latin typeface="Verdana"/>
                <a:cs typeface="Verdana"/>
              </a:rPr>
              <a:t>alumni,</a:t>
            </a:r>
          </a:p>
          <a:p>
            <a:pPr marL="0" marR="0">
              <a:lnSpc>
                <a:spcPts val="44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900" spc="117" i="1">
                <a:solidFill>
                  <a:srgbClr val="000000"/>
                </a:solidFill>
                <a:latin typeface="Verdana"/>
                <a:cs typeface="Verdana"/>
              </a:rPr>
              <a:t>donations</a:t>
            </a:r>
            <a:r>
              <a:rPr dirty="0" sz="3900" spc="-3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236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900" spc="-3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162" i="1">
                <a:solidFill>
                  <a:srgbClr val="000000"/>
                </a:solidFill>
                <a:latin typeface="Verdana"/>
                <a:cs typeface="Verdana"/>
              </a:rPr>
              <a:t>endowment</a:t>
            </a:r>
            <a:r>
              <a:rPr dirty="0" sz="3900" spc="-3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900" spc="93" i="1">
                <a:solidFill>
                  <a:srgbClr val="000000"/>
                </a:solidFill>
                <a:latin typeface="Verdana"/>
                <a:cs typeface="Verdana"/>
              </a:rPr>
              <a:t>funds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5466" y="1158185"/>
            <a:ext cx="16126730" cy="918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1.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COLLEGE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WITH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HIGH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59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REPUTATION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7625" y="3014551"/>
            <a:ext cx="15345091" cy="206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87" i="1">
                <a:solidFill>
                  <a:srgbClr val="ffffff"/>
                </a:solidFill>
                <a:latin typeface="Verdana"/>
                <a:cs typeface="Verdana"/>
              </a:rPr>
              <a:t>Recipient</a:t>
            </a:r>
            <a:r>
              <a:rPr dirty="0" sz="3500" spc="-2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41" i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500" spc="-2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48" i="1">
                <a:solidFill>
                  <a:srgbClr val="ffffff"/>
                </a:solidFill>
                <a:latin typeface="Verdana"/>
                <a:cs typeface="Verdana"/>
              </a:rPr>
              <a:t>awards</a:t>
            </a:r>
            <a:r>
              <a:rPr dirty="0" sz="3500" spc="-30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13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500" spc="-29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7" i="1">
                <a:solidFill>
                  <a:srgbClr val="ffffff"/>
                </a:solidFill>
                <a:latin typeface="Verdana"/>
                <a:cs typeface="Verdana"/>
              </a:rPr>
              <a:t>recognition</a:t>
            </a:r>
            <a:r>
              <a:rPr dirty="0" sz="3500" spc="-27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i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500" spc="-29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17" i="1">
                <a:solidFill>
                  <a:srgbClr val="ffffff"/>
                </a:solidFill>
                <a:latin typeface="Verdana"/>
                <a:cs typeface="Verdana"/>
              </a:rPr>
              <a:t>outstanding</a:t>
            </a:r>
            <a:r>
              <a:rPr dirty="0" sz="3500" spc="-2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02" i="1">
                <a:solidFill>
                  <a:srgbClr val="ffffff"/>
                </a:solidFill>
                <a:latin typeface="Verdana"/>
                <a:cs typeface="Verdana"/>
              </a:rPr>
              <a:t>performance</a:t>
            </a:r>
          </a:p>
          <a:p>
            <a:pPr marL="0" marR="0">
              <a:lnSpc>
                <a:spcPts val="39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83" i="1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8" i="1">
                <a:solidFill>
                  <a:srgbClr val="ffffff"/>
                </a:solidFill>
                <a:latin typeface="Verdana"/>
                <a:cs typeface="Verdana"/>
              </a:rPr>
              <a:t>instruction,</a:t>
            </a:r>
            <a:r>
              <a:rPr dirty="0" sz="3500" spc="-2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i="1">
                <a:solidFill>
                  <a:srgbClr val="ffffff"/>
                </a:solidFill>
                <a:latin typeface="Verdana"/>
                <a:cs typeface="Verdana"/>
              </a:rPr>
              <a:t>research,</a:t>
            </a:r>
            <a:r>
              <a:rPr dirty="0" sz="3500" spc="-27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17" i="1">
                <a:solidFill>
                  <a:srgbClr val="ffffff"/>
                </a:solidFill>
                <a:latin typeface="Verdana"/>
                <a:cs typeface="Verdana"/>
              </a:rPr>
              <a:t>community</a:t>
            </a:r>
            <a:r>
              <a:rPr dirty="0" sz="3500" spc="-29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37" i="1">
                <a:solidFill>
                  <a:srgbClr val="ffffff"/>
                </a:solidFill>
                <a:latin typeface="Verdana"/>
                <a:cs typeface="Verdana"/>
              </a:rPr>
              <a:t>extension</a:t>
            </a:r>
            <a:r>
              <a:rPr dirty="0" sz="3500" spc="-26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13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500" spc="-29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37" i="1">
                <a:solidFill>
                  <a:srgbClr val="ffffff"/>
                </a:solidFill>
                <a:latin typeface="Verdana"/>
                <a:cs typeface="Verdana"/>
              </a:rPr>
              <a:t>training.</a:t>
            </a:r>
          </a:p>
          <a:p>
            <a:pPr marL="0" marR="0">
              <a:lnSpc>
                <a:spcPts val="379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133" i="1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r>
              <a:rPr dirty="0" sz="3500" spc="-29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2" i="1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3500" spc="-28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08" i="1">
                <a:solidFill>
                  <a:srgbClr val="ffffff"/>
                </a:solidFill>
                <a:latin typeface="Verdana"/>
                <a:cs typeface="Verdana"/>
              </a:rPr>
              <a:t>accredited</a:t>
            </a:r>
            <a:r>
              <a:rPr dirty="0" sz="3500" spc="-27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08" i="1">
                <a:solidFill>
                  <a:srgbClr val="ffffff"/>
                </a:solidFill>
                <a:latin typeface="Verdana"/>
                <a:cs typeface="Verdana"/>
              </a:rPr>
              <a:t>towards</a:t>
            </a:r>
            <a:r>
              <a:rPr dirty="0" sz="3500" spc="-29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8" i="1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500" spc="-28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1" i="1">
                <a:solidFill>
                  <a:srgbClr val="ffffff"/>
                </a:solidFill>
                <a:latin typeface="Verdana"/>
                <a:cs typeface="Verdana"/>
              </a:rPr>
              <a:t>highest</a:t>
            </a:r>
            <a:r>
              <a:rPr dirty="0" sz="3500" spc="-2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7" i="1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  <a:r>
              <a:rPr dirty="0" sz="3500" spc="-26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51" i="1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dirty="0" sz="3500" spc="-27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23" i="1">
                <a:solidFill>
                  <a:srgbClr val="ffffff"/>
                </a:solidFill>
                <a:latin typeface="Verdana"/>
                <a:cs typeface="Verdana"/>
              </a:rPr>
              <a:t>organic</a:t>
            </a:r>
          </a:p>
          <a:p>
            <a:pPr marL="0" marR="0">
              <a:lnSpc>
                <a:spcPts val="3937"/>
              </a:lnSpc>
              <a:spcBef>
                <a:spcPts val="50"/>
              </a:spcBef>
              <a:spcAft>
                <a:spcPts val="0"/>
              </a:spcAft>
            </a:pPr>
            <a:r>
              <a:rPr dirty="0" sz="3500" spc="117" i="1">
                <a:solidFill>
                  <a:srgbClr val="ffffff"/>
                </a:solidFill>
                <a:latin typeface="Verdana"/>
                <a:cs typeface="Verdana"/>
              </a:rPr>
              <a:t>campuses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7625" y="5007142"/>
            <a:ext cx="6919892" cy="578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51" i="1">
                <a:solidFill>
                  <a:srgbClr val="ffffff"/>
                </a:solidFill>
                <a:latin typeface="Verdana"/>
                <a:cs typeface="Verdana"/>
              </a:rPr>
              <a:t>Rec</a:t>
            </a:r>
            <a:r>
              <a:rPr dirty="0" sz="3500" spc="-105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i="1">
                <a:solidFill>
                  <a:srgbClr val="ffffff"/>
                </a:solidFill>
                <a:latin typeface="Verdana"/>
                <a:cs typeface="Verdana"/>
              </a:rPr>
              <a:t>ip</a:t>
            </a:r>
            <a:r>
              <a:rPr dirty="0" sz="3500" spc="-103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54" i="1">
                <a:solidFill>
                  <a:srgbClr val="ffffff"/>
                </a:solidFill>
                <a:latin typeface="Verdana"/>
                <a:cs typeface="Verdana"/>
              </a:rPr>
              <a:t>ient</a:t>
            </a:r>
            <a:r>
              <a:rPr dirty="0" sz="3500" spc="-28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91" i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500" spc="-38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7" i="1">
                <a:solidFill>
                  <a:srgbClr val="ffffff"/>
                </a:solidFill>
                <a:latin typeface="Verdana"/>
                <a:cs typeface="Verdana"/>
              </a:rPr>
              <a:t>ISO</a:t>
            </a:r>
            <a:r>
              <a:rPr dirty="0" sz="3500" spc="9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i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500" spc="-95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73" i="1">
                <a:solidFill>
                  <a:srgbClr val="ffffff"/>
                </a:solidFill>
                <a:latin typeface="Verdana"/>
                <a:cs typeface="Verdana"/>
              </a:rPr>
              <a:t>ccredita</a:t>
            </a:r>
            <a:r>
              <a:rPr dirty="0" sz="3500" spc="-95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40" i="1">
                <a:solidFill>
                  <a:srgbClr val="ffffff"/>
                </a:solidFill>
                <a:latin typeface="Verdana"/>
                <a:cs typeface="Verdana"/>
              </a:rPr>
              <a:t>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7625" y="5537787"/>
            <a:ext cx="13678275" cy="578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112" i="1">
                <a:solidFill>
                  <a:srgbClr val="ffffff"/>
                </a:solidFill>
                <a:latin typeface="Verdana"/>
                <a:cs typeface="Verdana"/>
              </a:rPr>
              <a:t>Producer</a:t>
            </a:r>
            <a:r>
              <a:rPr dirty="0" sz="3500" spc="-29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41" i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500" spc="-28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77" i="1">
                <a:solidFill>
                  <a:srgbClr val="ffffff"/>
                </a:solidFill>
                <a:latin typeface="Verdana"/>
                <a:cs typeface="Verdana"/>
              </a:rPr>
              <a:t>topnotchers</a:t>
            </a:r>
            <a:r>
              <a:rPr dirty="0" sz="3500" spc="-28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13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57" i="1">
                <a:solidFill>
                  <a:srgbClr val="ffffff"/>
                </a:solidFill>
                <a:latin typeface="Verdana"/>
                <a:cs typeface="Verdana"/>
              </a:rPr>
              <a:t>exemplary</a:t>
            </a:r>
            <a:r>
              <a:rPr dirty="0" sz="3500" spc="-28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23" i="1">
                <a:solidFill>
                  <a:srgbClr val="ffffff"/>
                </a:solidFill>
                <a:latin typeface="Verdana"/>
                <a:cs typeface="Verdana"/>
              </a:rPr>
              <a:t>graduates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77" i="1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dirty="0" sz="3500" spc="-28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2" i="1">
                <a:solidFill>
                  <a:srgbClr val="ffffff"/>
                </a:solidFill>
                <a:latin typeface="Verdana"/>
                <a:cs typeface="Verdana"/>
              </a:rPr>
              <a:t>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7625" y="6043120"/>
            <a:ext cx="10580239" cy="578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77" i="1">
                <a:solidFill>
                  <a:srgbClr val="ffffff"/>
                </a:solidFill>
                <a:latin typeface="Verdana"/>
                <a:cs typeface="Verdana"/>
              </a:rPr>
              <a:t>competitive</a:t>
            </a:r>
            <a:r>
              <a:rPr dirty="0" sz="3500" spc="-29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28" i="1">
                <a:solidFill>
                  <a:srgbClr val="ffffff"/>
                </a:solidFill>
                <a:latin typeface="Verdana"/>
                <a:cs typeface="Verdana"/>
              </a:rPr>
              <a:t>both</a:t>
            </a:r>
            <a:r>
              <a:rPr dirty="0" sz="3500" spc="-30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3" i="1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27" i="1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dirty="0" sz="3500" spc="-28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13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500" spc="-29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33" i="1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dirty="0" sz="3500" spc="-28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7" i="1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7625" y="6525445"/>
            <a:ext cx="14374891" cy="1078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52" i="1">
                <a:solidFill>
                  <a:srgbClr val="ffffff"/>
                </a:solidFill>
                <a:latin typeface="Verdana"/>
                <a:cs typeface="Verdana"/>
              </a:rPr>
              <a:t>Active</a:t>
            </a:r>
            <a:r>
              <a:rPr dirty="0" sz="3500" spc="-28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08" i="1">
                <a:solidFill>
                  <a:srgbClr val="ffffff"/>
                </a:solidFill>
                <a:latin typeface="Verdana"/>
                <a:cs typeface="Verdana"/>
              </a:rPr>
              <a:t>membership</a:t>
            </a:r>
            <a:r>
              <a:rPr dirty="0" sz="3500" spc="-30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0" i="1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500" spc="-29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93" i="1">
                <a:solidFill>
                  <a:srgbClr val="ffffff"/>
                </a:solidFill>
                <a:latin typeface="Verdana"/>
                <a:cs typeface="Verdana"/>
              </a:rPr>
              <a:t>organizations</a:t>
            </a:r>
            <a:r>
              <a:rPr dirty="0" sz="3500" spc="-28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37" i="1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3500" spc="-30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2" i="1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3500" spc="-2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93" i="1">
                <a:solidFill>
                  <a:srgbClr val="ffffff"/>
                </a:solidFill>
                <a:latin typeface="Verdana"/>
                <a:cs typeface="Verdana"/>
              </a:rPr>
              <a:t>prime</a:t>
            </a:r>
            <a:r>
              <a:rPr dirty="0" sz="3500" spc="-30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8" i="1">
                <a:solidFill>
                  <a:srgbClr val="ffffff"/>
                </a:solidFill>
                <a:latin typeface="Verdana"/>
                <a:cs typeface="Verdana"/>
              </a:rPr>
              <a:t>movers</a:t>
            </a:r>
            <a:r>
              <a:rPr dirty="0" sz="3500" spc="-2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i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</a:p>
          <a:p>
            <a:pPr marL="0" marR="0">
              <a:lnSpc>
                <a:spcPts val="39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18" i="1">
                <a:solidFill>
                  <a:srgbClr val="ffffff"/>
                </a:solidFill>
                <a:latin typeface="Verdana"/>
                <a:cs typeface="Verdana"/>
              </a:rPr>
              <a:t>progressive</a:t>
            </a:r>
            <a:r>
              <a:rPr dirty="0" sz="3500" spc="-29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72" i="1">
                <a:solidFill>
                  <a:srgbClr val="ffffff"/>
                </a:solidFill>
                <a:latin typeface="Verdana"/>
                <a:cs typeface="Verdana"/>
              </a:rPr>
              <a:t>change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13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500" spc="-30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93" i="1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17625" y="7556197"/>
            <a:ext cx="15430279" cy="1083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43" i="1">
                <a:solidFill>
                  <a:srgbClr val="ffffff"/>
                </a:solidFill>
                <a:latin typeface="Verdana"/>
                <a:cs typeface="Verdana"/>
              </a:rPr>
              <a:t>Strong</a:t>
            </a:r>
            <a:r>
              <a:rPr dirty="0" sz="3500" spc="-29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68" i="1">
                <a:solidFill>
                  <a:srgbClr val="ffffff"/>
                </a:solidFill>
                <a:latin typeface="Verdana"/>
                <a:cs typeface="Verdana"/>
              </a:rPr>
              <a:t>partnerships</a:t>
            </a:r>
            <a:r>
              <a:rPr dirty="0" sz="3500" spc="-29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28" i="1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62" i="1">
                <a:solidFill>
                  <a:srgbClr val="ffffff"/>
                </a:solidFill>
                <a:latin typeface="Verdana"/>
                <a:cs typeface="Verdana"/>
              </a:rPr>
              <a:t>national,</a:t>
            </a:r>
            <a:r>
              <a:rPr dirty="0" sz="3500" spc="-27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93" i="1">
                <a:solidFill>
                  <a:srgbClr val="ffffff"/>
                </a:solidFill>
                <a:latin typeface="Verdana"/>
                <a:cs typeface="Verdana"/>
              </a:rPr>
              <a:t>regional</a:t>
            </a:r>
            <a:r>
              <a:rPr dirty="0" sz="3500" spc="-2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13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07" i="1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dirty="0" sz="3500" spc="-27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47" i="1">
                <a:solidFill>
                  <a:srgbClr val="ffffff"/>
                </a:solidFill>
                <a:latin typeface="Verdana"/>
                <a:cs typeface="Verdana"/>
              </a:rPr>
              <a:t>institutions</a:t>
            </a:r>
            <a:r>
              <a:rPr dirty="0" sz="3500" spc="-27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0" i="1">
                <a:solidFill>
                  <a:srgbClr val="ffffff"/>
                </a:solidFill>
                <a:latin typeface="Verdana"/>
                <a:cs typeface="Verdana"/>
              </a:rPr>
              <a:t>to</a:t>
            </a:r>
          </a:p>
          <a:p>
            <a:pPr marL="0" marR="0">
              <a:lnSpc>
                <a:spcPts val="3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spc="102" i="1">
                <a:solidFill>
                  <a:srgbClr val="ffffff"/>
                </a:solidFill>
                <a:latin typeface="Verdana"/>
                <a:cs typeface="Verdana"/>
              </a:rPr>
              <a:t>undertake</a:t>
            </a:r>
            <a:r>
              <a:rPr dirty="0" sz="3500" spc="-2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56" i="1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dirty="0" sz="3500" spc="-27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17" i="1">
                <a:solidFill>
                  <a:srgbClr val="ffffff"/>
                </a:solidFill>
                <a:latin typeface="Verdana"/>
                <a:cs typeface="Verdana"/>
              </a:rPr>
              <a:t>technical</a:t>
            </a:r>
            <a:r>
              <a:rPr dirty="0" sz="3500" spc="-27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82" i="1">
                <a:solidFill>
                  <a:srgbClr val="ffffff"/>
                </a:solidFill>
                <a:latin typeface="Verdana"/>
                <a:cs typeface="Verdana"/>
              </a:rPr>
              <a:t>trainings</a:t>
            </a:r>
            <a:r>
              <a:rPr dirty="0" sz="3500" spc="-28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213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500" spc="-2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17" i="1">
                <a:solidFill>
                  <a:srgbClr val="ffffff"/>
                </a:solidFill>
                <a:latin typeface="Verdana"/>
                <a:cs typeface="Verdana"/>
              </a:rPr>
              <a:t>community</a:t>
            </a:r>
            <a:r>
              <a:rPr dirty="0" sz="3500" spc="-29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37" i="1">
                <a:solidFill>
                  <a:srgbClr val="ffffff"/>
                </a:solidFill>
                <a:latin typeface="Verdana"/>
                <a:cs typeface="Verdana"/>
              </a:rPr>
              <a:t>extension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0464" y="1841038"/>
            <a:ext cx="7626491" cy="1111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2.</a:t>
            </a: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TOWARDS</a:t>
            </a: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7635" y="2717338"/>
            <a:ext cx="10617709" cy="1111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UNIVERSITY</a:t>
            </a: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72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STATUS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9162" y="4530893"/>
            <a:ext cx="10821747" cy="1622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47" i="1">
                <a:solidFill>
                  <a:srgbClr val="000000"/>
                </a:solidFill>
                <a:latin typeface="Verdana"/>
                <a:cs typeface="Verdana"/>
              </a:rPr>
              <a:t>Strong</a:t>
            </a:r>
            <a:r>
              <a:rPr dirty="0" sz="3600" spc="-29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82" i="1">
                <a:solidFill>
                  <a:srgbClr val="000000"/>
                </a:solidFill>
                <a:latin typeface="Verdana"/>
                <a:cs typeface="Verdana"/>
              </a:rPr>
              <a:t>support</a:t>
            </a:r>
            <a:r>
              <a:rPr dirty="0" sz="3600" spc="-3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85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600" spc="-3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11" i="1">
                <a:solidFill>
                  <a:srgbClr val="000000"/>
                </a:solidFill>
                <a:latin typeface="Verdana"/>
                <a:cs typeface="Verdana"/>
              </a:rPr>
              <a:t>any</a:t>
            </a:r>
            <a:r>
              <a:rPr dirty="0" sz="3600" spc="-3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81" i="1">
                <a:solidFill>
                  <a:srgbClr val="000000"/>
                </a:solidFill>
                <a:latin typeface="Verdana"/>
                <a:cs typeface="Verdana"/>
              </a:rPr>
              <a:t>congressional</a:t>
            </a:r>
            <a:r>
              <a:rPr dirty="0" sz="3600" spc="-25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57" i="1">
                <a:solidFill>
                  <a:srgbClr val="000000"/>
                </a:solidFill>
                <a:latin typeface="Verdana"/>
                <a:cs typeface="Verdana"/>
              </a:rPr>
              <a:t>initiative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148" i="1">
                <a:solidFill>
                  <a:srgbClr val="000000"/>
                </a:solidFill>
                <a:latin typeface="Verdana"/>
                <a:cs typeface="Verdana"/>
              </a:rPr>
              <a:t>that</a:t>
            </a:r>
            <a:r>
              <a:rPr dirty="0" sz="3600" spc="-31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seeks</a:t>
            </a:r>
            <a:r>
              <a:rPr dirty="0" sz="3600" spc="-27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85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600" spc="-30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51" i="1">
                <a:solidFill>
                  <a:srgbClr val="000000"/>
                </a:solidFill>
                <a:latin typeface="Verdana"/>
                <a:cs typeface="Verdana"/>
              </a:rPr>
              <a:t>convert</a:t>
            </a:r>
            <a:r>
              <a:rPr dirty="0" sz="3600" spc="-29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8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600" spc="-30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77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3600" spc="-27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87" i="1">
                <a:solidFill>
                  <a:srgbClr val="000000"/>
                </a:solidFill>
                <a:latin typeface="Verdana"/>
                <a:cs typeface="Verdana"/>
              </a:rPr>
              <a:t>into</a:t>
            </a:r>
            <a:r>
              <a:rPr dirty="0" sz="3600" spc="-30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3600" spc="-1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49" i="1">
                <a:solidFill>
                  <a:srgbClr val="000000"/>
                </a:solidFill>
                <a:latin typeface="Verdana"/>
                <a:cs typeface="Verdana"/>
              </a:rPr>
              <a:t>State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 spc="12" i="1">
                <a:solidFill>
                  <a:srgbClr val="000000"/>
                </a:solidFill>
                <a:latin typeface="Verdana"/>
                <a:cs typeface="Verdana"/>
              </a:rPr>
              <a:t>University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9162" y="6957864"/>
            <a:ext cx="10609012" cy="1622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137" i="1">
                <a:solidFill>
                  <a:srgbClr val="000000"/>
                </a:solidFill>
                <a:latin typeface="Verdana"/>
                <a:cs typeface="Verdana"/>
              </a:rPr>
              <a:t>Compliance</a:t>
            </a:r>
            <a:r>
              <a:rPr dirty="0" sz="3600" spc="14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34" i="1">
                <a:solidFill>
                  <a:srgbClr val="000000"/>
                </a:solidFill>
                <a:latin typeface="Verdana"/>
                <a:cs typeface="Verdana"/>
              </a:rPr>
              <a:t>with</a:t>
            </a:r>
            <a:r>
              <a:rPr dirty="0" sz="3600" spc="1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63" i="1">
                <a:solidFill>
                  <a:srgbClr val="000000"/>
                </a:solidFill>
                <a:latin typeface="Verdana"/>
                <a:cs typeface="Verdana"/>
              </a:rPr>
              <a:t>CHED</a:t>
            </a:r>
            <a:r>
              <a:rPr dirty="0" sz="3600" spc="15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57" i="1">
                <a:solidFill>
                  <a:srgbClr val="000000"/>
                </a:solidFill>
                <a:latin typeface="Verdana"/>
                <a:cs typeface="Verdana"/>
              </a:rPr>
              <a:t>criteria</a:t>
            </a:r>
            <a:r>
              <a:rPr dirty="0" sz="3600" spc="7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1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600" spc="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8" i="1">
                <a:solidFill>
                  <a:srgbClr val="000000"/>
                </a:solidFill>
                <a:latin typeface="Verdana"/>
                <a:cs typeface="Verdana"/>
              </a:rPr>
              <a:t>higher</a:t>
            </a:r>
          </a:p>
          <a:p>
            <a:pPr marL="0" marR="0">
              <a:lnSpc>
                <a:spcPts val="404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119" i="1">
                <a:solidFill>
                  <a:srgbClr val="000000"/>
                </a:solidFill>
                <a:latin typeface="Verdana"/>
                <a:cs typeface="Verdana"/>
              </a:rPr>
              <a:t>educa</a:t>
            </a:r>
            <a:r>
              <a:rPr dirty="0" sz="3600" spc="-97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44" i="1">
                <a:solidFill>
                  <a:srgbClr val="000000"/>
                </a:solidFill>
                <a:latin typeface="Verdana"/>
                <a:cs typeface="Verdana"/>
              </a:rPr>
              <a:t>tion</a:t>
            </a:r>
            <a:r>
              <a:rPr dirty="0" sz="3600" spc="-18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3600" spc="-10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12" i="1">
                <a:solidFill>
                  <a:srgbClr val="000000"/>
                </a:solidFill>
                <a:latin typeface="Verdana"/>
                <a:cs typeface="Verdana"/>
              </a:rPr>
              <a:t>stitu</a:t>
            </a:r>
            <a:r>
              <a:rPr dirty="0" sz="3600" spc="-11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44" i="1">
                <a:solidFill>
                  <a:srgbClr val="000000"/>
                </a:solidFill>
                <a:latin typeface="Verdana"/>
                <a:cs typeface="Verdana"/>
              </a:rPr>
              <a:t>tion</a:t>
            </a:r>
            <a:r>
              <a:rPr dirty="0" sz="3600" spc="-10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i="1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dirty="0" sz="3600" spc="-37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-93" i="1">
                <a:solidFill>
                  <a:srgbClr val="000000"/>
                </a:solidFill>
                <a:latin typeface="Verdana"/>
                <a:cs typeface="Verdana"/>
              </a:rPr>
              <a:t>(HEIs)</a:t>
            </a:r>
            <a:r>
              <a:rPr dirty="0" sz="3600" spc="-7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97" i="1">
                <a:solidFill>
                  <a:srgbClr val="000000"/>
                </a:solidFill>
                <a:latin typeface="Verdana"/>
                <a:cs typeface="Verdana"/>
              </a:rPr>
              <a:t>applying</a:t>
            </a:r>
            <a:r>
              <a:rPr dirty="0" sz="3600" spc="-15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34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600" spc="-40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76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 spc="82" i="1">
                <a:solidFill>
                  <a:srgbClr val="000000"/>
                </a:solidFill>
                <a:latin typeface="Verdana"/>
                <a:cs typeface="Verdana"/>
              </a:rPr>
              <a:t>horizontal</a:t>
            </a:r>
            <a:r>
              <a:rPr dirty="0" sz="3600" spc="-29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54" i="1">
                <a:solidFill>
                  <a:srgbClr val="000000"/>
                </a:solidFill>
                <a:latin typeface="Verdana"/>
                <a:cs typeface="Verdana"/>
              </a:rPr>
              <a:t>type</a:t>
            </a:r>
            <a:r>
              <a:rPr dirty="0" sz="3600" spc="-30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600" spc="-46" i="1">
                <a:solidFill>
                  <a:srgbClr val="000000"/>
                </a:solidFill>
                <a:latin typeface="Verdana"/>
                <a:cs typeface="Verdana"/>
              </a:rPr>
              <a:t>“UNIVERSITY”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0119" y="956736"/>
            <a:ext cx="16402812" cy="932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3.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QUALITY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EDUCATION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FOR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000">
                <a:solidFill>
                  <a:srgbClr val="f7fafd"/>
                </a:solidFill>
                <a:latin typeface="NKPMSM+Rockwell-ExtraBold,BoldItalic"/>
                <a:cs typeface="NKPMSM+Rockwell-ExtraBold,BoldItalic"/>
              </a:rPr>
              <a:t>SERVICE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5764" y="2837050"/>
            <a:ext cx="9119296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73" i="1">
                <a:solidFill>
                  <a:srgbClr val="000000"/>
                </a:solidFill>
                <a:latin typeface="Verdana"/>
                <a:cs typeface="Verdana"/>
              </a:rPr>
              <a:t>Strengthening</a:t>
            </a:r>
            <a:r>
              <a:rPr dirty="0" sz="3000" spc="-22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000" spc="-24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300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8" i="1">
                <a:solidFill>
                  <a:srgbClr val="000000"/>
                </a:solidFill>
                <a:latin typeface="Verdana"/>
                <a:cs typeface="Verdana"/>
              </a:rPr>
              <a:t>Flagship</a:t>
            </a:r>
            <a:r>
              <a:rPr dirty="0" sz="300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17" i="1">
                <a:solidFill>
                  <a:srgbClr val="000000"/>
                </a:solidFill>
                <a:latin typeface="Verdana"/>
                <a:cs typeface="Verdana"/>
              </a:rPr>
              <a:t>Programs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3464" y="3370450"/>
            <a:ext cx="14755048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28" i="1">
                <a:solidFill>
                  <a:srgbClr val="000000"/>
                </a:solidFill>
                <a:latin typeface="Verdana"/>
                <a:cs typeface="Verdana"/>
              </a:rPr>
              <a:t>Agriculture,</a:t>
            </a:r>
            <a:r>
              <a:rPr dirty="0" sz="300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Teacher</a:t>
            </a:r>
            <a:r>
              <a:rPr dirty="0" sz="3000" spc="-23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Education,</a:t>
            </a:r>
            <a:r>
              <a:rPr dirty="0" sz="3000" spc="-21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" i="1">
                <a:solidFill>
                  <a:srgbClr val="000000"/>
                </a:solidFill>
                <a:latin typeface="Verdana"/>
                <a:cs typeface="Verdana"/>
              </a:rPr>
              <a:t>Arts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3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3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3" i="1">
                <a:solidFill>
                  <a:srgbClr val="000000"/>
                </a:solidFill>
                <a:latin typeface="Verdana"/>
                <a:cs typeface="Verdana"/>
              </a:rPr>
              <a:t>Sciences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3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3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Technology</a:t>
            </a:r>
            <a:r>
              <a:rPr dirty="0" sz="3000" spc="-20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" i="1">
                <a:solidFill>
                  <a:srgbClr val="000000"/>
                </a:solidFill>
                <a:latin typeface="Verdana"/>
                <a:cs typeface="Verdana"/>
              </a:rPr>
              <a:t>Courses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6400" y="4925592"/>
            <a:ext cx="15093013" cy="26469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108" i="1">
                <a:solidFill>
                  <a:srgbClr val="000000"/>
                </a:solidFill>
                <a:latin typeface="Verdana"/>
                <a:cs typeface="Verdana"/>
              </a:rPr>
              <a:t>Aligning</a:t>
            </a:r>
            <a:r>
              <a:rPr dirty="0" sz="3000" spc="-23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3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2" i="1">
                <a:solidFill>
                  <a:srgbClr val="000000"/>
                </a:solidFill>
                <a:latin typeface="Verdana"/>
                <a:cs typeface="Verdana"/>
              </a:rPr>
              <a:t>harmonizing</a:t>
            </a:r>
            <a:r>
              <a:rPr dirty="0" sz="300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300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8" i="1">
                <a:solidFill>
                  <a:srgbClr val="000000"/>
                </a:solidFill>
                <a:latin typeface="Verdana"/>
                <a:cs typeface="Verdana"/>
              </a:rPr>
              <a:t>initiatives</a:t>
            </a:r>
            <a:r>
              <a:rPr dirty="0" sz="3000" spc="-21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46" i="1">
                <a:solidFill>
                  <a:srgbClr val="000000"/>
                </a:solidFill>
                <a:latin typeface="Verdana"/>
                <a:cs typeface="Verdana"/>
              </a:rPr>
              <a:t>with:</a:t>
            </a:r>
          </a:p>
          <a:p>
            <a:pPr marL="647064" marR="0">
              <a:lnSpc>
                <a:spcPts val="3645"/>
              </a:lnSpc>
              <a:spcBef>
                <a:spcPts val="554"/>
              </a:spcBef>
              <a:spcAft>
                <a:spcPts val="0"/>
              </a:spcAft>
            </a:pPr>
            <a:r>
              <a:rPr dirty="0" sz="3000" spc="-11" i="1">
                <a:solidFill>
                  <a:srgbClr val="000000"/>
                </a:solidFill>
                <a:latin typeface="Verdana"/>
                <a:cs typeface="Verdana"/>
              </a:rPr>
              <a:t>Susta</a:t>
            </a:r>
            <a:r>
              <a:rPr dirty="0" sz="3000" spc="-8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0" i="1">
                <a:solidFill>
                  <a:srgbClr val="000000"/>
                </a:solidFill>
                <a:latin typeface="Verdana"/>
                <a:cs typeface="Verdana"/>
              </a:rPr>
              <a:t>ina</a:t>
            </a:r>
            <a:r>
              <a:rPr dirty="0" sz="3000" spc="-8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3" i="1">
                <a:solidFill>
                  <a:srgbClr val="000000"/>
                </a:solidFill>
                <a:latin typeface="Verdana"/>
                <a:cs typeface="Verdana"/>
              </a:rPr>
              <a:t>ble</a:t>
            </a:r>
            <a:r>
              <a:rPr dirty="0" sz="3000" spc="-27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6" i="1">
                <a:solidFill>
                  <a:srgbClr val="000000"/>
                </a:solidFill>
                <a:latin typeface="Verdana"/>
                <a:cs typeface="Verdana"/>
              </a:rPr>
              <a:t>Developm</a:t>
            </a:r>
            <a:r>
              <a:rPr dirty="0" sz="3000" spc="-7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ent</a:t>
            </a:r>
            <a:r>
              <a:rPr dirty="0" sz="3000" spc="-25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23" i="1">
                <a:solidFill>
                  <a:srgbClr val="000000"/>
                </a:solidFill>
                <a:latin typeface="Verdana"/>
                <a:cs typeface="Verdana"/>
              </a:rPr>
              <a:t>Goa</a:t>
            </a:r>
            <a:r>
              <a:rPr dirty="0" sz="3000" spc="-8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ls</a:t>
            </a:r>
            <a:r>
              <a:rPr dirty="0" sz="3000" spc="-3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73" i="1">
                <a:solidFill>
                  <a:srgbClr val="000000"/>
                </a:solidFill>
                <a:latin typeface="Verdana"/>
                <a:cs typeface="Verdana"/>
              </a:rPr>
              <a:t>(SDGs)</a:t>
            </a:r>
            <a:r>
              <a:rPr dirty="0" sz="3000" spc="-60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1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000" spc="-3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0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000" spc="-30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dirty="0" sz="3000" spc="-87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1" i="1">
                <a:solidFill>
                  <a:srgbClr val="000000"/>
                </a:solidFill>
                <a:latin typeface="Verdana"/>
                <a:cs typeface="Verdana"/>
              </a:rPr>
              <a:t>nited</a:t>
            </a:r>
            <a:r>
              <a:rPr dirty="0" sz="3000" spc="-1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98" i="1">
                <a:solidFill>
                  <a:srgbClr val="000000"/>
                </a:solidFill>
                <a:latin typeface="Verdana"/>
                <a:cs typeface="Verdana"/>
              </a:rPr>
              <a:t>Na</a:t>
            </a:r>
            <a:r>
              <a:rPr dirty="0" sz="3000" spc="-8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0" i="1">
                <a:solidFill>
                  <a:srgbClr val="000000"/>
                </a:solidFill>
                <a:latin typeface="Verdana"/>
                <a:cs typeface="Verdana"/>
              </a:rPr>
              <a:t>tions</a:t>
            </a:r>
          </a:p>
          <a:p>
            <a:pPr marL="647064" marR="0">
              <a:lnSpc>
                <a:spcPts val="3645"/>
              </a:lnSpc>
              <a:spcBef>
                <a:spcPts val="650"/>
              </a:spcBef>
              <a:spcAft>
                <a:spcPts val="0"/>
              </a:spcAft>
            </a:pPr>
            <a:r>
              <a:rPr dirty="0" sz="3000" spc="77" i="1">
                <a:solidFill>
                  <a:srgbClr val="000000"/>
                </a:solidFill>
                <a:latin typeface="Verdana"/>
                <a:cs typeface="Verdana"/>
              </a:rPr>
              <a:t>Ambisyon</a:t>
            </a:r>
            <a:r>
              <a:rPr dirty="0" sz="3000" spc="-21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28" i="1">
                <a:solidFill>
                  <a:srgbClr val="000000"/>
                </a:solidFill>
                <a:latin typeface="Verdana"/>
                <a:cs typeface="Verdana"/>
              </a:rPr>
              <a:t>Natin</a:t>
            </a:r>
            <a:r>
              <a:rPr dirty="0" sz="300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" i="1">
                <a:solidFill>
                  <a:srgbClr val="000000"/>
                </a:solidFill>
                <a:latin typeface="Verdana"/>
                <a:cs typeface="Verdana"/>
              </a:rPr>
              <a:t>2040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dirty="0" sz="3000" spc="-65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6" i="1">
                <a:solidFill>
                  <a:srgbClr val="000000"/>
                </a:solidFill>
                <a:latin typeface="Verdana"/>
                <a:cs typeface="Verdana"/>
              </a:rPr>
              <a:t>Prosperous</a:t>
            </a:r>
            <a:r>
              <a:rPr dirty="0" sz="300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country,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24" i="1">
                <a:solidFill>
                  <a:srgbClr val="000000"/>
                </a:solidFill>
                <a:latin typeface="Verdana"/>
                <a:cs typeface="Verdana"/>
              </a:rPr>
              <a:t>Middle</a:t>
            </a:r>
            <a:r>
              <a:rPr dirty="0" sz="3000" spc="-23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2" i="1">
                <a:solidFill>
                  <a:srgbClr val="000000"/>
                </a:solidFill>
                <a:latin typeface="Verdana"/>
                <a:cs typeface="Verdana"/>
              </a:rPr>
              <a:t>class</a:t>
            </a:r>
            <a:r>
              <a:rPr dirty="0" sz="3000" spc="-24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46" i="1">
                <a:solidFill>
                  <a:srgbClr val="000000"/>
                </a:solidFill>
                <a:latin typeface="Verdana"/>
                <a:cs typeface="Verdana"/>
              </a:rPr>
              <a:t>(no</a:t>
            </a:r>
            <a:r>
              <a:rPr dirty="0" sz="3000" spc="-24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7" i="1">
                <a:solidFill>
                  <a:srgbClr val="000000"/>
                </a:solidFill>
                <a:latin typeface="Verdana"/>
                <a:cs typeface="Verdana"/>
              </a:rPr>
              <a:t>one</a:t>
            </a:r>
            <a:r>
              <a:rPr dirty="0" sz="3000" spc="-23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25" i="1">
                <a:solidFill>
                  <a:srgbClr val="000000"/>
                </a:solidFill>
                <a:latin typeface="Verdana"/>
                <a:cs typeface="Verdana"/>
              </a:rPr>
              <a:t>is</a:t>
            </a:r>
            <a:r>
              <a:rPr dirty="0" sz="3000" spc="-25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81" i="1">
                <a:solidFill>
                  <a:srgbClr val="000000"/>
                </a:solidFill>
                <a:latin typeface="Verdana"/>
                <a:cs typeface="Verdana"/>
              </a:rPr>
              <a:t>poor),</a:t>
            </a:r>
          </a:p>
          <a:p>
            <a:pPr marL="647064" marR="0">
              <a:lnSpc>
                <a:spcPts val="3645"/>
              </a:lnSpc>
              <a:spcBef>
                <a:spcPts val="554"/>
              </a:spcBef>
              <a:spcAft>
                <a:spcPts val="0"/>
              </a:spcAft>
            </a:pPr>
            <a:r>
              <a:rPr dirty="0" sz="3000" spc="119" i="1">
                <a:solidFill>
                  <a:srgbClr val="000000"/>
                </a:solidFill>
                <a:latin typeface="Verdana"/>
                <a:cs typeface="Verdana"/>
              </a:rPr>
              <a:t>People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1" i="1">
                <a:solidFill>
                  <a:srgbClr val="000000"/>
                </a:solidFill>
                <a:latin typeface="Verdana"/>
                <a:cs typeface="Verdana"/>
              </a:rPr>
              <a:t>live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3000" spc="-23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8" i="1">
                <a:solidFill>
                  <a:srgbClr val="000000"/>
                </a:solidFill>
                <a:latin typeface="Verdana"/>
                <a:cs typeface="Verdana"/>
              </a:rPr>
              <a:t>long</a:t>
            </a:r>
            <a:r>
              <a:rPr dirty="0" sz="3000" spc="-23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3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3" i="1">
                <a:solidFill>
                  <a:srgbClr val="000000"/>
                </a:solidFill>
                <a:latin typeface="Verdana"/>
                <a:cs typeface="Verdana"/>
              </a:rPr>
              <a:t>healthy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87" i="1">
                <a:solidFill>
                  <a:srgbClr val="000000"/>
                </a:solidFill>
                <a:latin typeface="Verdana"/>
                <a:cs typeface="Verdana"/>
              </a:rPr>
              <a:t>lives,</a:t>
            </a:r>
            <a:r>
              <a:rPr dirty="0" sz="300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2" i="1">
                <a:solidFill>
                  <a:srgbClr val="000000"/>
                </a:solidFill>
                <a:latin typeface="Verdana"/>
                <a:cs typeface="Verdana"/>
              </a:rPr>
              <a:t>Live</a:t>
            </a:r>
            <a:r>
              <a:rPr dirty="0" sz="300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3000" spc="-23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34" i="1">
                <a:solidFill>
                  <a:srgbClr val="000000"/>
                </a:solidFill>
                <a:latin typeface="Verdana"/>
                <a:cs typeface="Verdana"/>
              </a:rPr>
              <a:t>High</a:t>
            </a:r>
            <a:r>
              <a:rPr dirty="0" sz="3000" spc="-24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Trust</a:t>
            </a:r>
            <a:r>
              <a:rPr dirty="0" sz="300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46" i="1">
                <a:solidFill>
                  <a:srgbClr val="000000"/>
                </a:solidFill>
                <a:latin typeface="Verdana"/>
                <a:cs typeface="Verdana"/>
              </a:rPr>
              <a:t>Society,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7" i="1">
                <a:solidFill>
                  <a:srgbClr val="000000"/>
                </a:solidFill>
                <a:latin typeface="Verdana"/>
                <a:cs typeface="Verdana"/>
              </a:rPr>
              <a:t>Smart</a:t>
            </a:r>
            <a:r>
              <a:rPr dirty="0" sz="3000" spc="-23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3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</a:p>
          <a:p>
            <a:pPr marL="647064" marR="0">
              <a:lnSpc>
                <a:spcPts val="3645"/>
              </a:lnSpc>
              <a:spcBef>
                <a:spcPts val="554"/>
              </a:spcBef>
              <a:spcAft>
                <a:spcPts val="0"/>
              </a:spcAft>
            </a:pPr>
            <a:r>
              <a:rPr dirty="0" sz="3000" spc="18" i="1">
                <a:solidFill>
                  <a:srgbClr val="000000"/>
                </a:solidFill>
                <a:latin typeface="Verdana"/>
                <a:cs typeface="Verdana"/>
              </a:rPr>
              <a:t>Innovative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23464" y="7604828"/>
            <a:ext cx="13952571" cy="1555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109" i="1">
                <a:solidFill>
                  <a:srgbClr val="000000"/>
                </a:solidFill>
                <a:latin typeface="Verdana"/>
                <a:cs typeface="Verdana"/>
              </a:rPr>
              <a:t>Philippine</a:t>
            </a:r>
            <a:r>
              <a:rPr dirty="0" sz="300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  <a:r>
              <a:rPr dirty="0" sz="3000" spc="-20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4" i="1">
                <a:solidFill>
                  <a:srgbClr val="000000"/>
                </a:solidFill>
                <a:latin typeface="Verdana"/>
                <a:cs typeface="Verdana"/>
              </a:rPr>
              <a:t>Plan</a:t>
            </a:r>
            <a:r>
              <a:rPr dirty="0" sz="3000" spc="-24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3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000" spc="-24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63" i="1">
                <a:solidFill>
                  <a:srgbClr val="000000"/>
                </a:solidFill>
                <a:latin typeface="Verdana"/>
                <a:cs typeface="Verdana"/>
              </a:rPr>
              <a:t>Zamboanga</a:t>
            </a:r>
            <a:r>
              <a:rPr dirty="0" sz="3000" spc="-23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12" i="1">
                <a:solidFill>
                  <a:srgbClr val="000000"/>
                </a:solidFill>
                <a:latin typeface="Verdana"/>
                <a:cs typeface="Verdana"/>
              </a:rPr>
              <a:t>Peninsula</a:t>
            </a:r>
            <a:r>
              <a:rPr dirty="0" sz="300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2" i="1">
                <a:solidFill>
                  <a:srgbClr val="000000"/>
                </a:solidFill>
                <a:latin typeface="Verdana"/>
                <a:cs typeface="Verdana"/>
              </a:rPr>
              <a:t>Regional</a:t>
            </a:r>
          </a:p>
          <a:p>
            <a:pPr marL="0" marR="0">
              <a:lnSpc>
                <a:spcPts val="3645"/>
              </a:lnSpc>
              <a:spcBef>
                <a:spcPts val="554"/>
              </a:spcBef>
              <a:spcAft>
                <a:spcPts val="0"/>
              </a:spcAft>
            </a:pP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  <a:r>
              <a:rPr dirty="0" sz="3000" spc="-20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4" i="1">
                <a:solidFill>
                  <a:srgbClr val="000000"/>
                </a:solidFill>
                <a:latin typeface="Verdana"/>
                <a:cs typeface="Verdana"/>
              </a:rPr>
              <a:t>Plan</a:t>
            </a:r>
          </a:p>
          <a:p>
            <a:pPr marL="0" marR="0">
              <a:lnSpc>
                <a:spcPts val="3645"/>
              </a:lnSpc>
              <a:spcBef>
                <a:spcPts val="457"/>
              </a:spcBef>
              <a:spcAft>
                <a:spcPts val="0"/>
              </a:spcAft>
            </a:pP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Any</a:t>
            </a:r>
            <a:r>
              <a:rPr dirty="0" sz="3000" spc="-24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12" i="1">
                <a:solidFill>
                  <a:srgbClr val="000000"/>
                </a:solidFill>
                <a:latin typeface="Verdana"/>
                <a:cs typeface="Verdana"/>
              </a:rPr>
              <a:t>national</a:t>
            </a:r>
            <a:r>
              <a:rPr dirty="0" sz="300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7" i="1">
                <a:solidFill>
                  <a:srgbClr val="000000"/>
                </a:solidFill>
                <a:latin typeface="Verdana"/>
                <a:cs typeface="Verdana"/>
              </a:rPr>
              <a:t>higher</a:t>
            </a:r>
            <a:r>
              <a:rPr dirty="0" sz="3000" spc="-24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12" i="1">
                <a:solidFill>
                  <a:srgbClr val="000000"/>
                </a:solidFill>
                <a:latin typeface="Verdana"/>
                <a:cs typeface="Verdana"/>
              </a:rPr>
              <a:t>education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3" i="1">
                <a:solidFill>
                  <a:srgbClr val="000000"/>
                </a:solidFill>
                <a:latin typeface="Verdana"/>
                <a:cs typeface="Verdana"/>
              </a:rPr>
              <a:t>agenda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6676" y="1195747"/>
            <a:ext cx="11808968" cy="10820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4.</a:t>
            </a:r>
            <a:r>
              <a:rPr dirty="0" sz="7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7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GOOD</a:t>
            </a:r>
            <a:r>
              <a:rPr dirty="0" sz="7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7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GOVERNANCE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2884" y="2588194"/>
            <a:ext cx="1810159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Integrity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8679" y="3100609"/>
            <a:ext cx="13012475" cy="20729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Adherence</a:t>
            </a:r>
            <a:r>
              <a:rPr dirty="0" sz="300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4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000" spc="-24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9" i="1">
                <a:solidFill>
                  <a:srgbClr val="000000"/>
                </a:solidFill>
                <a:latin typeface="Verdana"/>
                <a:cs typeface="Verdana"/>
              </a:rPr>
              <a:t>RA</a:t>
            </a:r>
            <a:r>
              <a:rPr dirty="0" sz="3000" spc="-24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88" i="1">
                <a:solidFill>
                  <a:srgbClr val="000000"/>
                </a:solidFill>
                <a:latin typeface="Verdana"/>
                <a:cs typeface="Verdana"/>
              </a:rPr>
              <a:t>3019</a:t>
            </a:r>
            <a:r>
              <a:rPr dirty="0" sz="3000" spc="-47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(Anti-Graft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3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7" i="1">
                <a:solidFill>
                  <a:srgbClr val="000000"/>
                </a:solidFill>
                <a:latin typeface="Verdana"/>
                <a:cs typeface="Verdana"/>
              </a:rPr>
              <a:t>Corrupt</a:t>
            </a:r>
            <a:r>
              <a:rPr dirty="0" sz="3000" spc="-23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7" i="1">
                <a:solidFill>
                  <a:srgbClr val="000000"/>
                </a:solidFill>
                <a:latin typeface="Verdana"/>
                <a:cs typeface="Verdana"/>
              </a:rPr>
              <a:t>Practices</a:t>
            </a:r>
            <a:r>
              <a:rPr dirty="0" sz="3000" spc="-23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8" i="1">
                <a:solidFill>
                  <a:srgbClr val="000000"/>
                </a:solidFill>
                <a:latin typeface="Verdana"/>
                <a:cs typeface="Verdana"/>
              </a:rPr>
              <a:t>Act</a:t>
            </a:r>
            <a:r>
              <a:rPr dirty="0" sz="3000" spc="-2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1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</a:p>
          <a:p>
            <a:pPr marL="36829" marR="0">
              <a:lnSpc>
                <a:spcPts val="3645"/>
              </a:lnSpc>
              <a:spcBef>
                <a:spcPts val="529"/>
              </a:spcBef>
              <a:spcAft>
                <a:spcPts val="0"/>
              </a:spcAft>
            </a:pP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000" spc="-24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3" i="1">
                <a:solidFill>
                  <a:srgbClr val="000000"/>
                </a:solidFill>
                <a:latin typeface="Verdana"/>
                <a:cs typeface="Verdana"/>
              </a:rPr>
              <a:t>Philippines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Adherence</a:t>
            </a:r>
            <a:r>
              <a:rPr dirty="0" sz="300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4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000" spc="-24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3" i="1">
                <a:solidFill>
                  <a:srgbClr val="000000"/>
                </a:solidFill>
                <a:latin typeface="Verdana"/>
                <a:cs typeface="Verdana"/>
              </a:rPr>
              <a:t>Code</a:t>
            </a:r>
            <a:r>
              <a:rPr dirty="0" sz="3000" spc="-23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1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000" spc="-25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2" i="1">
                <a:solidFill>
                  <a:srgbClr val="000000"/>
                </a:solidFill>
                <a:latin typeface="Verdana"/>
                <a:cs typeface="Verdana"/>
              </a:rPr>
              <a:t>Conduct</a:t>
            </a:r>
            <a:r>
              <a:rPr dirty="0" sz="3000" spc="-21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set</a:t>
            </a:r>
            <a:r>
              <a:rPr dirty="0" sz="3000" spc="-24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0" i="1">
                <a:solidFill>
                  <a:srgbClr val="000000"/>
                </a:solidFill>
                <a:latin typeface="Verdana"/>
                <a:cs typeface="Verdana"/>
              </a:rPr>
              <a:t>by</a:t>
            </a:r>
            <a:r>
              <a:rPr dirty="0" sz="3000" spc="-24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000" spc="-24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Civil</a:t>
            </a:r>
            <a:r>
              <a:rPr dirty="0" sz="3000" spc="-2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21" i="1">
                <a:solidFill>
                  <a:srgbClr val="000000"/>
                </a:solidFill>
                <a:latin typeface="Verdana"/>
                <a:cs typeface="Verdana"/>
              </a:rPr>
              <a:t>Service</a:t>
            </a:r>
            <a:r>
              <a:rPr dirty="0" sz="3000" spc="-24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Commission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43" i="1">
                <a:solidFill>
                  <a:srgbClr val="000000"/>
                </a:solidFill>
                <a:latin typeface="Verdana"/>
                <a:cs typeface="Verdana"/>
              </a:rPr>
              <a:t>Ensure</a:t>
            </a:r>
            <a:r>
              <a:rPr dirty="0" sz="3000" spc="-24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2" i="1">
                <a:solidFill>
                  <a:srgbClr val="000000"/>
                </a:solidFill>
                <a:latin typeface="Verdana"/>
                <a:cs typeface="Verdana"/>
              </a:rPr>
              <a:t>submission</a:t>
            </a:r>
            <a:r>
              <a:rPr dirty="0" sz="3000" spc="-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1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000" spc="-25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2" i="1">
                <a:solidFill>
                  <a:srgbClr val="000000"/>
                </a:solidFill>
                <a:latin typeface="Verdana"/>
                <a:cs typeface="Verdana"/>
              </a:rPr>
              <a:t>SALN</a:t>
            </a:r>
            <a:r>
              <a:rPr dirty="0" sz="3000" spc="-2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1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000" spc="-25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7" i="1">
                <a:solidFill>
                  <a:srgbClr val="000000"/>
                </a:solidFill>
                <a:latin typeface="Verdana"/>
                <a:cs typeface="Verdana"/>
              </a:rPr>
              <a:t>personnel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62249" y="5196396"/>
            <a:ext cx="6149973" cy="50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33" i="1">
                <a:solidFill>
                  <a:srgbClr val="000000"/>
                </a:solidFill>
                <a:latin typeface="Verdana"/>
                <a:cs typeface="Verdana"/>
              </a:rPr>
              <a:t>Accessibility</a:t>
            </a:r>
            <a:r>
              <a:rPr dirty="0" sz="3000" spc="7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Inclusiveness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8679" y="5720343"/>
            <a:ext cx="15205177" cy="3644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Implementation</a:t>
            </a:r>
            <a:r>
              <a:rPr dirty="0" sz="300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1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000" spc="-25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3000" spc="-23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Citizen’s</a:t>
            </a:r>
            <a:r>
              <a:rPr dirty="0" sz="3000" spc="-23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2" i="1">
                <a:solidFill>
                  <a:srgbClr val="000000"/>
                </a:solidFill>
                <a:latin typeface="Verdana"/>
                <a:cs typeface="Verdana"/>
              </a:rPr>
              <a:t>Charter</a:t>
            </a:r>
          </a:p>
          <a:p>
            <a:pPr marL="0" marR="0">
              <a:lnSpc>
                <a:spcPts val="3645"/>
              </a:lnSpc>
              <a:spcBef>
                <a:spcPts val="529"/>
              </a:spcBef>
              <a:spcAft>
                <a:spcPts val="0"/>
              </a:spcAft>
            </a:pPr>
            <a:r>
              <a:rPr dirty="0" sz="3000" spc="18" i="1">
                <a:solidFill>
                  <a:srgbClr val="000000"/>
                </a:solidFill>
                <a:latin typeface="Verdana"/>
                <a:cs typeface="Verdana"/>
              </a:rPr>
              <a:t>Initiate</a:t>
            </a:r>
            <a:r>
              <a:rPr dirty="0" sz="300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giving</a:t>
            </a:r>
            <a:r>
              <a:rPr dirty="0" sz="3000" spc="-23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7" i="1">
                <a:solidFill>
                  <a:srgbClr val="000000"/>
                </a:solidFill>
                <a:latin typeface="Verdana"/>
                <a:cs typeface="Verdana"/>
              </a:rPr>
              <a:t>greater</a:t>
            </a:r>
            <a:r>
              <a:rPr dirty="0" sz="3000" spc="-24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7" i="1">
                <a:solidFill>
                  <a:srgbClr val="000000"/>
                </a:solidFill>
                <a:latin typeface="Verdana"/>
                <a:cs typeface="Verdana"/>
              </a:rPr>
              <a:t>access</a:t>
            </a:r>
            <a:r>
              <a:rPr dirty="0" sz="300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4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000" spc="-2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2" i="1">
                <a:solidFill>
                  <a:srgbClr val="000000"/>
                </a:solidFill>
                <a:latin typeface="Verdana"/>
                <a:cs typeface="Verdana"/>
              </a:rPr>
              <a:t>poor</a:t>
            </a:r>
            <a:r>
              <a:rPr dirty="0" sz="3000" spc="-2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12" i="1">
                <a:solidFill>
                  <a:srgbClr val="000000"/>
                </a:solidFill>
                <a:latin typeface="Verdana"/>
                <a:cs typeface="Verdana"/>
              </a:rPr>
              <a:t>but</a:t>
            </a:r>
            <a:r>
              <a:rPr dirty="0" sz="3000" spc="-2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3" i="1">
                <a:solidFill>
                  <a:srgbClr val="000000"/>
                </a:solidFill>
                <a:latin typeface="Verdana"/>
                <a:cs typeface="Verdana"/>
              </a:rPr>
              <a:t>deserving</a:t>
            </a:r>
            <a:r>
              <a:rPr dirty="0" sz="300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9" i="1">
                <a:solidFill>
                  <a:srgbClr val="000000"/>
                </a:solidFill>
                <a:latin typeface="Verdana"/>
                <a:cs typeface="Verdana"/>
              </a:rPr>
              <a:t>students</a:t>
            </a:r>
            <a:r>
              <a:rPr dirty="0" sz="300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7" i="1">
                <a:solidFill>
                  <a:srgbClr val="000000"/>
                </a:solidFill>
                <a:latin typeface="Verdana"/>
                <a:cs typeface="Verdana"/>
              </a:rPr>
              <a:t>through</a:t>
            </a:r>
          </a:p>
          <a:p>
            <a:pPr marL="36829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47" i="1">
                <a:solidFill>
                  <a:srgbClr val="000000"/>
                </a:solidFill>
                <a:latin typeface="Verdana"/>
                <a:cs typeface="Verdana"/>
              </a:rPr>
              <a:t>scholarships</a:t>
            </a:r>
            <a:r>
              <a:rPr dirty="0" sz="300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4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incentives.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34" i="1">
                <a:solidFill>
                  <a:srgbClr val="000000"/>
                </a:solidFill>
                <a:latin typeface="Verdana"/>
                <a:cs typeface="Verdana"/>
              </a:rPr>
              <a:t>Utilize</a:t>
            </a:r>
            <a:r>
              <a:rPr dirty="0" sz="3000" spc="5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7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3000" spc="7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scholars,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experts</a:t>
            </a:r>
            <a:r>
              <a:rPr dirty="0" sz="3000" spc="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7" i="1">
                <a:solidFill>
                  <a:srgbClr val="000000"/>
                </a:solidFill>
                <a:latin typeface="Verdana"/>
                <a:cs typeface="Verdana"/>
              </a:rPr>
              <a:t>specialists</a:t>
            </a:r>
            <a:r>
              <a:rPr dirty="0" sz="3000" spc="6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2" i="1">
                <a:solidFill>
                  <a:srgbClr val="000000"/>
                </a:solidFill>
                <a:latin typeface="Verdana"/>
                <a:cs typeface="Verdana"/>
              </a:rPr>
              <a:t>as</a:t>
            </a:r>
            <a:r>
              <a:rPr dirty="0" sz="3000" spc="8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8" i="1">
                <a:solidFill>
                  <a:srgbClr val="000000"/>
                </a:solidFill>
                <a:latin typeface="Verdana"/>
                <a:cs typeface="Verdana"/>
              </a:rPr>
              <a:t>consultants</a:t>
            </a:r>
            <a:r>
              <a:rPr dirty="0" sz="3000" spc="1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4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3000" spc="6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28" i="1">
                <a:solidFill>
                  <a:srgbClr val="000000"/>
                </a:solidFill>
                <a:latin typeface="Verdana"/>
                <a:cs typeface="Verdana"/>
              </a:rPr>
              <a:t>various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87" i="1">
                <a:solidFill>
                  <a:srgbClr val="000000"/>
                </a:solidFill>
                <a:latin typeface="Verdana"/>
                <a:cs typeface="Verdana"/>
              </a:rPr>
              <a:t>programs</a:t>
            </a:r>
            <a:r>
              <a:rPr dirty="0" sz="3000" spc="-24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23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8" i="1">
                <a:solidFill>
                  <a:srgbClr val="000000"/>
                </a:solidFill>
                <a:latin typeface="Verdana"/>
                <a:cs typeface="Verdana"/>
              </a:rPr>
              <a:t>projects</a:t>
            </a:r>
            <a:r>
              <a:rPr dirty="0" sz="3000" spc="-22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03" i="1">
                <a:solidFill>
                  <a:srgbClr val="000000"/>
                </a:solidFill>
                <a:latin typeface="Verdana"/>
                <a:cs typeface="Verdana"/>
              </a:rPr>
              <a:t>being</a:t>
            </a:r>
            <a:r>
              <a:rPr dirty="0" sz="3000" spc="-2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87" i="1">
                <a:solidFill>
                  <a:srgbClr val="000000"/>
                </a:solidFill>
                <a:latin typeface="Verdana"/>
                <a:cs typeface="Verdana"/>
              </a:rPr>
              <a:t>conceptualized</a:t>
            </a:r>
            <a:r>
              <a:rPr dirty="0" sz="3000" spc="-2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3000" spc="-24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3" i="1">
                <a:solidFill>
                  <a:srgbClr val="000000"/>
                </a:solidFill>
                <a:latin typeface="Verdana"/>
                <a:cs typeface="Verdana"/>
              </a:rPr>
              <a:t>proposal</a:t>
            </a:r>
            <a:r>
              <a:rPr dirty="0" sz="3000" spc="-2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or</a:t>
            </a:r>
            <a:r>
              <a:rPr dirty="0" sz="3000" spc="-24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63" i="1">
                <a:solidFill>
                  <a:srgbClr val="000000"/>
                </a:solidFill>
                <a:latin typeface="Verdana"/>
                <a:cs typeface="Verdana"/>
              </a:rPr>
              <a:t>implementation.</a:t>
            </a:r>
          </a:p>
          <a:p>
            <a:pPr marL="0" marR="0">
              <a:lnSpc>
                <a:spcPts val="3645"/>
              </a:lnSpc>
              <a:spcBef>
                <a:spcPts val="529"/>
              </a:spcBef>
              <a:spcAft>
                <a:spcPts val="0"/>
              </a:spcAft>
            </a:pPr>
            <a:r>
              <a:rPr dirty="0" sz="3000" spc="47" i="1">
                <a:solidFill>
                  <a:srgbClr val="000000"/>
                </a:solidFill>
                <a:latin typeface="Verdana"/>
                <a:cs typeface="Verdana"/>
              </a:rPr>
              <a:t>Espouse</a:t>
            </a:r>
            <a:r>
              <a:rPr dirty="0" sz="3000" spc="7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52" i="1">
                <a:solidFill>
                  <a:srgbClr val="000000"/>
                </a:solidFill>
                <a:latin typeface="Verdana"/>
                <a:cs typeface="Verdana"/>
              </a:rPr>
              <a:t>democratic,</a:t>
            </a:r>
            <a:r>
              <a:rPr dirty="0" sz="3000" spc="8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34" i="1">
                <a:solidFill>
                  <a:srgbClr val="000000"/>
                </a:solidFill>
                <a:latin typeface="Verdana"/>
                <a:cs typeface="Verdana"/>
              </a:rPr>
              <a:t>participatory,</a:t>
            </a:r>
            <a:r>
              <a:rPr dirty="0" sz="3000" spc="6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results</a:t>
            </a:r>
            <a:r>
              <a:rPr dirty="0" sz="3000" spc="1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i="1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dirty="0" sz="3000" spc="-8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46" i="1">
                <a:solidFill>
                  <a:srgbClr val="000000"/>
                </a:solidFill>
                <a:latin typeface="Verdana"/>
                <a:cs typeface="Verdana"/>
              </a:rPr>
              <a:t>oriented</a:t>
            </a:r>
            <a:r>
              <a:rPr dirty="0" sz="3000" spc="8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17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73" i="1">
                <a:solidFill>
                  <a:srgbClr val="000000"/>
                </a:solidFill>
                <a:latin typeface="Verdana"/>
                <a:cs typeface="Verdana"/>
              </a:rPr>
              <a:t>transparent</a:t>
            </a:r>
          </a:p>
          <a:p>
            <a:pPr marL="0" marR="0">
              <a:lnSpc>
                <a:spcPts val="3645"/>
              </a:lnSpc>
              <a:spcBef>
                <a:spcPts val="479"/>
              </a:spcBef>
              <a:spcAft>
                <a:spcPts val="0"/>
              </a:spcAft>
            </a:pPr>
            <a:r>
              <a:rPr dirty="0" sz="3000" spc="33" i="1">
                <a:solidFill>
                  <a:srgbClr val="000000"/>
                </a:solidFill>
                <a:latin typeface="Verdana"/>
                <a:cs typeface="Verdana"/>
              </a:rPr>
              <a:t>governance.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2140" y="906473"/>
            <a:ext cx="5483661" cy="493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 i="1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dirty="0" sz="2950" spc="-67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67" i="1">
                <a:solidFill>
                  <a:srgbClr val="000000"/>
                </a:solidFill>
                <a:latin typeface="Verdana"/>
                <a:cs typeface="Verdana"/>
              </a:rPr>
              <a:t>anagement</a:t>
            </a:r>
            <a:r>
              <a:rPr dirty="0" sz="2950" spc="-3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i="1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2950" spc="-90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5" i="1">
                <a:solidFill>
                  <a:srgbClr val="000000"/>
                </a:solidFill>
                <a:latin typeface="Verdana"/>
                <a:cs typeface="Verdana"/>
              </a:rPr>
              <a:t>ffec</a:t>
            </a:r>
            <a:r>
              <a:rPr dirty="0" sz="2950" spc="-86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" i="1">
                <a:solidFill>
                  <a:srgbClr val="000000"/>
                </a:solidFill>
                <a:latin typeface="Verdana"/>
                <a:cs typeface="Verdana"/>
              </a:rPr>
              <a:t>tiven</a:t>
            </a:r>
            <a:r>
              <a:rPr dirty="0" sz="2950" spc="-87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i="1">
                <a:solidFill>
                  <a:srgbClr val="000000"/>
                </a:solidFill>
                <a:latin typeface="Verdana"/>
                <a:cs typeface="Verdana"/>
              </a:rPr>
              <a:t>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7300" y="1432253"/>
            <a:ext cx="15402676" cy="7813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 spc="134" i="1">
                <a:solidFill>
                  <a:srgbClr val="000000"/>
                </a:solidFill>
                <a:latin typeface="Verdana"/>
                <a:cs typeface="Verdana"/>
              </a:rPr>
              <a:t>Attainment</a:t>
            </a:r>
            <a:r>
              <a:rPr dirty="0" sz="2950" spc="-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2950" spc="-20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i="1">
                <a:solidFill>
                  <a:srgbClr val="000000"/>
                </a:solidFill>
                <a:latin typeface="Verdana"/>
                <a:cs typeface="Verdana"/>
              </a:rPr>
              <a:t>Vision,</a:t>
            </a:r>
            <a:r>
              <a:rPr dirty="0" sz="295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Goals</a:t>
            </a:r>
            <a:r>
              <a:rPr dirty="0" sz="295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9" i="1">
                <a:solidFill>
                  <a:srgbClr val="000000"/>
                </a:solidFill>
                <a:latin typeface="Verdana"/>
                <a:cs typeface="Verdana"/>
              </a:rPr>
              <a:t>Objectives</a:t>
            </a:r>
          </a:p>
          <a:p>
            <a:pPr marL="0" marR="0">
              <a:lnSpc>
                <a:spcPts val="3585"/>
              </a:lnSpc>
              <a:spcBef>
                <a:spcPts val="437"/>
              </a:spcBef>
              <a:spcAft>
                <a:spcPts val="0"/>
              </a:spcAft>
            </a:pPr>
            <a:r>
              <a:rPr dirty="0" sz="2950" spc="127" i="1">
                <a:solidFill>
                  <a:srgbClr val="000000"/>
                </a:solidFill>
                <a:latin typeface="Verdana"/>
                <a:cs typeface="Verdana"/>
              </a:rPr>
              <a:t>Accomplishment</a:t>
            </a:r>
            <a:r>
              <a:rPr dirty="0" sz="2950" spc="-19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7" i="1">
                <a:solidFill>
                  <a:srgbClr val="000000"/>
                </a:solidFill>
                <a:latin typeface="Verdana"/>
                <a:cs typeface="Verdana"/>
              </a:rPr>
              <a:t>organizational</a:t>
            </a:r>
            <a:r>
              <a:rPr dirty="0" sz="2950" spc="-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2" i="1">
                <a:solidFill>
                  <a:srgbClr val="000000"/>
                </a:solidFill>
                <a:latin typeface="Verdana"/>
                <a:cs typeface="Verdana"/>
              </a:rPr>
              <a:t>performance</a:t>
            </a:r>
            <a:r>
              <a:rPr dirty="0" sz="2950" spc="-18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23" i="1">
                <a:solidFill>
                  <a:srgbClr val="000000"/>
                </a:solidFill>
                <a:latin typeface="Verdana"/>
                <a:cs typeface="Verdana"/>
              </a:rPr>
              <a:t>output</a:t>
            </a:r>
            <a:r>
              <a:rPr dirty="0" sz="295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33" i="1">
                <a:solidFill>
                  <a:srgbClr val="000000"/>
                </a:solidFill>
                <a:latin typeface="Verdana"/>
                <a:cs typeface="Verdana"/>
              </a:rPr>
              <a:t>outcome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08" i="1">
                <a:solidFill>
                  <a:srgbClr val="000000"/>
                </a:solidFill>
                <a:latin typeface="Verdana"/>
                <a:cs typeface="Verdana"/>
              </a:rPr>
              <a:t>indicator</a:t>
            </a:r>
            <a:r>
              <a:rPr dirty="0" sz="2950" spc="-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8" i="1">
                <a:solidFill>
                  <a:srgbClr val="000000"/>
                </a:solidFill>
                <a:latin typeface="Verdana"/>
                <a:cs typeface="Verdana"/>
              </a:rPr>
              <a:t>targets</a:t>
            </a:r>
            <a:r>
              <a:rPr dirty="0" sz="2950" spc="-20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7" i="1">
                <a:solidFill>
                  <a:srgbClr val="000000"/>
                </a:solidFill>
                <a:latin typeface="Verdana"/>
                <a:cs typeface="Verdana"/>
              </a:rPr>
              <a:t>through</a:t>
            </a:r>
            <a:r>
              <a:rPr dirty="0" sz="2950" spc="-2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i="1">
                <a:solidFill>
                  <a:srgbClr val="000000"/>
                </a:solidFill>
                <a:latin typeface="Verdana"/>
                <a:cs typeface="Verdana"/>
              </a:rPr>
              <a:t>Service</a:t>
            </a:r>
            <a:r>
              <a:rPr dirty="0" sz="2950" spc="-20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3" i="1">
                <a:solidFill>
                  <a:srgbClr val="000000"/>
                </a:solidFill>
                <a:latin typeface="Verdana"/>
                <a:cs typeface="Verdana"/>
              </a:rPr>
              <a:t>Delivery</a:t>
            </a:r>
            <a:r>
              <a:rPr dirty="0" sz="2950" spc="-20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Units</a:t>
            </a:r>
          </a:p>
          <a:p>
            <a:pPr marL="0" marR="0">
              <a:lnSpc>
                <a:spcPts val="3585"/>
              </a:lnSpc>
              <a:spcBef>
                <a:spcPts val="588"/>
              </a:spcBef>
              <a:spcAft>
                <a:spcPts val="0"/>
              </a:spcAft>
            </a:pPr>
            <a:r>
              <a:rPr dirty="0" sz="2950" spc="103" i="1">
                <a:solidFill>
                  <a:srgbClr val="000000"/>
                </a:solidFill>
                <a:latin typeface="Verdana"/>
                <a:cs typeface="Verdana"/>
              </a:rPr>
              <a:t>Implementation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3" i="1">
                <a:solidFill>
                  <a:srgbClr val="000000"/>
                </a:solidFill>
                <a:latin typeface="Verdana"/>
                <a:cs typeface="Verdana"/>
              </a:rPr>
              <a:t>JHCSC</a:t>
            </a:r>
            <a:r>
              <a:rPr dirty="0" sz="2950" spc="-2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7" i="1">
                <a:solidFill>
                  <a:srgbClr val="000000"/>
                </a:solidFill>
                <a:latin typeface="Verdana"/>
                <a:cs typeface="Verdana"/>
              </a:rPr>
              <a:t>Land</a:t>
            </a:r>
            <a:r>
              <a:rPr dirty="0" sz="295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2" i="1">
                <a:solidFill>
                  <a:srgbClr val="000000"/>
                </a:solidFill>
                <a:latin typeface="Verdana"/>
                <a:cs typeface="Verdana"/>
              </a:rPr>
              <a:t>Use</a:t>
            </a:r>
            <a:r>
              <a:rPr dirty="0" sz="2950" spc="-21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2" i="1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  <a:r>
              <a:rPr dirty="0" sz="2950" spc="-19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7" i="1">
                <a:solidFill>
                  <a:srgbClr val="000000"/>
                </a:solidFill>
                <a:latin typeface="Verdana"/>
                <a:cs typeface="Verdana"/>
              </a:rPr>
              <a:t>Infrastructure</a:t>
            </a:r>
            <a:r>
              <a:rPr dirty="0" sz="2950" spc="-19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8" i="1">
                <a:solidFill>
                  <a:srgbClr val="000000"/>
                </a:solidFill>
                <a:latin typeface="Verdana"/>
                <a:cs typeface="Verdana"/>
              </a:rPr>
              <a:t>Plan</a:t>
            </a:r>
            <a:r>
              <a:rPr dirty="0" sz="295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3" i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i="1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2950" spc="-76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1" i="1">
                <a:solidFill>
                  <a:srgbClr val="000000"/>
                </a:solidFill>
                <a:latin typeface="Verdana"/>
                <a:cs typeface="Verdana"/>
              </a:rPr>
              <a:t>ccorda</a:t>
            </a:r>
            <a:r>
              <a:rPr dirty="0" sz="2950" spc="-76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0" i="1">
                <a:solidFill>
                  <a:srgbClr val="000000"/>
                </a:solidFill>
                <a:latin typeface="Verdana"/>
                <a:cs typeface="Verdana"/>
              </a:rPr>
              <a:t>nce</a:t>
            </a:r>
            <a:r>
              <a:rPr dirty="0" sz="2950" spc="-27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i="1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dirty="0" sz="2950" spc="-76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33" i="1">
                <a:solidFill>
                  <a:srgbClr val="000000"/>
                </a:solidFill>
                <a:latin typeface="Verdana"/>
                <a:cs typeface="Verdana"/>
              </a:rPr>
              <a:t>ith</a:t>
            </a:r>
            <a:r>
              <a:rPr dirty="0" sz="2950" spc="-10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Rep</a:t>
            </a:r>
            <a:r>
              <a:rPr dirty="0" sz="2950" spc="-83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5" i="1">
                <a:solidFill>
                  <a:srgbClr val="000000"/>
                </a:solidFill>
                <a:latin typeface="Verdana"/>
                <a:cs typeface="Verdana"/>
              </a:rPr>
              <a:t>ub</a:t>
            </a:r>
            <a:r>
              <a:rPr dirty="0" sz="2950" spc="-83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5" i="1">
                <a:solidFill>
                  <a:srgbClr val="000000"/>
                </a:solidFill>
                <a:latin typeface="Verdana"/>
                <a:cs typeface="Verdana"/>
              </a:rPr>
              <a:t>lic</a:t>
            </a:r>
            <a:r>
              <a:rPr dirty="0" sz="2950" spc="-7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70" i="1">
                <a:solidFill>
                  <a:srgbClr val="000000"/>
                </a:solidFill>
                <a:latin typeface="Verdana"/>
                <a:cs typeface="Verdana"/>
              </a:rPr>
              <a:t>Act</a:t>
            </a:r>
            <a:r>
              <a:rPr dirty="0" sz="2950" spc="-3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9" i="1">
                <a:solidFill>
                  <a:srgbClr val="000000"/>
                </a:solidFill>
                <a:latin typeface="Verdana"/>
                <a:cs typeface="Verdana"/>
              </a:rPr>
              <a:t>No.</a:t>
            </a:r>
            <a:r>
              <a:rPr dirty="0" sz="2950" spc="-6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-350" i="1">
                <a:solidFill>
                  <a:srgbClr val="000000"/>
                </a:solidFill>
                <a:latin typeface="Verdana"/>
                <a:cs typeface="Verdana"/>
              </a:rPr>
              <a:t>11396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03" i="1">
                <a:solidFill>
                  <a:srgbClr val="000000"/>
                </a:solidFill>
                <a:latin typeface="Verdana"/>
                <a:cs typeface="Verdana"/>
              </a:rPr>
              <a:t>Implementation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2" i="1">
                <a:solidFill>
                  <a:srgbClr val="000000"/>
                </a:solidFill>
                <a:latin typeface="Verdana"/>
                <a:cs typeface="Verdana"/>
              </a:rPr>
              <a:t>existing</a:t>
            </a:r>
            <a:r>
              <a:rPr dirty="0" sz="2950" spc="-19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2950" spc="-19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9" i="1">
                <a:solidFill>
                  <a:srgbClr val="000000"/>
                </a:solidFill>
                <a:latin typeface="Verdana"/>
                <a:cs typeface="Verdana"/>
              </a:rPr>
              <a:t>plans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33" i="1">
                <a:solidFill>
                  <a:srgbClr val="000000"/>
                </a:solidFill>
                <a:latin typeface="Verdana"/>
                <a:cs typeface="Verdana"/>
              </a:rPr>
              <a:t>mainstreaming</a:t>
            </a:r>
            <a:r>
              <a:rPr dirty="0" sz="2950" spc="-17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4" i="1">
                <a:solidFill>
                  <a:srgbClr val="000000"/>
                </a:solidFill>
                <a:latin typeface="Verdana"/>
                <a:cs typeface="Verdana"/>
              </a:rPr>
              <a:t>digitalization,</a:t>
            </a:r>
            <a:r>
              <a:rPr dirty="0" sz="2950" spc="-18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8" i="1">
                <a:solidFill>
                  <a:srgbClr val="000000"/>
                </a:solidFill>
                <a:latin typeface="Verdana"/>
                <a:cs typeface="Verdana"/>
              </a:rPr>
              <a:t>smart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67" i="1">
                <a:solidFill>
                  <a:srgbClr val="000000"/>
                </a:solidFill>
                <a:latin typeface="Verdana"/>
                <a:cs typeface="Verdana"/>
              </a:rPr>
              <a:t>campus</a:t>
            </a:r>
            <a:r>
              <a:rPr dirty="0" sz="295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2" i="1">
                <a:solidFill>
                  <a:srgbClr val="000000"/>
                </a:solidFill>
                <a:latin typeface="Verdana"/>
                <a:cs typeface="Verdana"/>
              </a:rPr>
              <a:t>futures</a:t>
            </a:r>
            <a:r>
              <a:rPr dirty="0" sz="2950" spc="-2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2" i="1">
                <a:solidFill>
                  <a:srgbClr val="000000"/>
                </a:solidFill>
                <a:latin typeface="Verdana"/>
                <a:cs typeface="Verdana"/>
              </a:rPr>
              <a:t>thinking</a:t>
            </a:r>
          </a:p>
          <a:p>
            <a:pPr marL="0" marR="0">
              <a:lnSpc>
                <a:spcPts val="3585"/>
              </a:lnSpc>
              <a:spcBef>
                <a:spcPts val="588"/>
              </a:spcBef>
              <a:spcAft>
                <a:spcPts val="0"/>
              </a:spcAft>
            </a:pP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Support</a:t>
            </a:r>
            <a:r>
              <a:rPr dirty="0" sz="2950" spc="-2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9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295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63" i="1">
                <a:solidFill>
                  <a:srgbClr val="000000"/>
                </a:solidFill>
                <a:latin typeface="Verdana"/>
                <a:cs typeface="Verdana"/>
              </a:rPr>
              <a:t>HR</a:t>
            </a:r>
            <a:r>
              <a:rPr dirty="0" sz="295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2" i="1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  <a:r>
              <a:rPr dirty="0" sz="2950" spc="-19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7" i="1">
                <a:solidFill>
                  <a:srgbClr val="000000"/>
                </a:solidFill>
                <a:latin typeface="Verdana"/>
                <a:cs typeface="Verdana"/>
              </a:rPr>
              <a:t>through</a:t>
            </a:r>
            <a:r>
              <a:rPr dirty="0" sz="295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2" i="1">
                <a:solidFill>
                  <a:srgbClr val="000000"/>
                </a:solidFill>
                <a:latin typeface="Verdana"/>
                <a:cs typeface="Verdana"/>
              </a:rPr>
              <a:t>re-tooling,</a:t>
            </a:r>
            <a:r>
              <a:rPr dirty="0" sz="2950" spc="-19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2" i="1">
                <a:solidFill>
                  <a:srgbClr val="000000"/>
                </a:solidFill>
                <a:latin typeface="Verdana"/>
                <a:cs typeface="Verdana"/>
              </a:rPr>
              <a:t>training,</a:t>
            </a:r>
            <a:r>
              <a:rPr dirty="0" sz="2950" spc="-18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2" i="1">
                <a:solidFill>
                  <a:srgbClr val="000000"/>
                </a:solidFill>
                <a:latin typeface="Verdana"/>
                <a:cs typeface="Verdana"/>
              </a:rPr>
              <a:t>capability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24" i="1">
                <a:solidFill>
                  <a:srgbClr val="000000"/>
                </a:solidFill>
                <a:latin typeface="Verdana"/>
                <a:cs typeface="Verdana"/>
              </a:rPr>
              <a:t>building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3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33" i="1">
                <a:solidFill>
                  <a:srgbClr val="000000"/>
                </a:solidFill>
                <a:latin typeface="Verdana"/>
                <a:cs typeface="Verdana"/>
              </a:rPr>
              <a:t>capacity</a:t>
            </a:r>
            <a:r>
              <a:rPr dirty="0" sz="2950" spc="-2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48" i="1">
                <a:solidFill>
                  <a:srgbClr val="000000"/>
                </a:solidFill>
                <a:latin typeface="Verdana"/>
                <a:cs typeface="Verdana"/>
              </a:rPr>
              <a:t>enhancement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37" i="1">
                <a:solidFill>
                  <a:srgbClr val="000000"/>
                </a:solidFill>
                <a:latin typeface="Verdana"/>
                <a:cs typeface="Verdana"/>
              </a:rPr>
              <a:t>Increase</a:t>
            </a:r>
            <a:r>
              <a:rPr dirty="0" sz="2950" spc="-19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3" i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2950" spc="-22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8" i="1">
                <a:solidFill>
                  <a:srgbClr val="000000"/>
                </a:solidFill>
                <a:latin typeface="Verdana"/>
                <a:cs typeface="Verdana"/>
              </a:rPr>
              <a:t>incomes</a:t>
            </a:r>
            <a:r>
              <a:rPr dirty="0" sz="2950" spc="-2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3" i="1">
                <a:solidFill>
                  <a:srgbClr val="000000"/>
                </a:solidFill>
                <a:latin typeface="Verdana"/>
                <a:cs typeface="Verdana"/>
              </a:rPr>
              <a:t>revenues</a:t>
            </a:r>
            <a:r>
              <a:rPr dirty="0" sz="2950" spc="-2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7" i="1">
                <a:solidFill>
                  <a:srgbClr val="000000"/>
                </a:solidFill>
                <a:latin typeface="Verdana"/>
                <a:cs typeface="Verdana"/>
              </a:rPr>
              <a:t>through</a:t>
            </a:r>
            <a:r>
              <a:rPr dirty="0" sz="295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8" i="1">
                <a:solidFill>
                  <a:srgbClr val="000000"/>
                </a:solidFill>
                <a:latin typeface="Verdana"/>
                <a:cs typeface="Verdana"/>
              </a:rPr>
              <a:t>efficient</a:t>
            </a:r>
            <a:r>
              <a:rPr dirty="0" sz="2950" spc="-19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3" i="1">
                <a:solidFill>
                  <a:srgbClr val="000000"/>
                </a:solidFill>
                <a:latin typeface="Verdana"/>
                <a:cs typeface="Verdana"/>
              </a:rPr>
              <a:t>management</a:t>
            </a:r>
            <a:r>
              <a:rPr dirty="0" sz="2950" spc="-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3" i="1">
                <a:solidFill>
                  <a:srgbClr val="000000"/>
                </a:solidFill>
                <a:latin typeface="Verdana"/>
                <a:cs typeface="Verdana"/>
              </a:rPr>
              <a:t>resources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8" i="1">
                <a:solidFill>
                  <a:srgbClr val="000000"/>
                </a:solidFill>
                <a:latin typeface="Verdana"/>
                <a:cs typeface="Verdana"/>
              </a:rPr>
              <a:t>expenditures</a:t>
            </a:r>
            <a:r>
              <a:rPr dirty="0" sz="2950" spc="-19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enter</a:t>
            </a:r>
            <a:r>
              <a:rPr dirty="0" sz="2950" spc="-21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8" i="1">
                <a:solidFill>
                  <a:srgbClr val="000000"/>
                </a:solidFill>
                <a:latin typeface="Verdana"/>
                <a:cs typeface="Verdana"/>
              </a:rPr>
              <a:t>into</a:t>
            </a:r>
            <a:r>
              <a:rPr dirty="0" sz="2950" spc="-2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37" i="1">
                <a:solidFill>
                  <a:srgbClr val="000000"/>
                </a:solidFill>
                <a:latin typeface="Verdana"/>
                <a:cs typeface="Verdana"/>
              </a:rPr>
              <a:t>joint</a:t>
            </a:r>
            <a:r>
              <a:rPr dirty="0" sz="295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3" i="1">
                <a:solidFill>
                  <a:srgbClr val="000000"/>
                </a:solidFill>
                <a:latin typeface="Verdana"/>
                <a:cs typeface="Verdana"/>
              </a:rPr>
              <a:t>ventures</a:t>
            </a:r>
            <a:r>
              <a:rPr dirty="0" sz="2950" spc="-21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34" i="1">
                <a:solidFill>
                  <a:srgbClr val="000000"/>
                </a:solidFill>
                <a:latin typeface="Verdana"/>
                <a:cs typeface="Verdana"/>
              </a:rPr>
              <a:t>with</a:t>
            </a:r>
            <a:r>
              <a:rPr dirty="0" sz="2950" spc="-2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7" i="1">
                <a:solidFill>
                  <a:srgbClr val="000000"/>
                </a:solidFill>
                <a:latin typeface="Verdana"/>
                <a:cs typeface="Verdana"/>
              </a:rPr>
              <a:t>business</a:t>
            </a:r>
            <a:r>
              <a:rPr dirty="0" sz="2950" spc="-21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7" i="1">
                <a:solidFill>
                  <a:srgbClr val="000000"/>
                </a:solidFill>
                <a:latin typeface="Verdana"/>
                <a:cs typeface="Verdana"/>
              </a:rPr>
              <a:t>industry</a:t>
            </a:r>
            <a:r>
              <a:rPr dirty="0" sz="2950" spc="-22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8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1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3" i="1">
                <a:solidFill>
                  <a:srgbClr val="000000"/>
                </a:solidFill>
                <a:latin typeface="Verdana"/>
                <a:cs typeface="Verdana"/>
              </a:rPr>
              <a:t>profitable</a:t>
            </a:r>
            <a:r>
              <a:rPr dirty="0" sz="2950" spc="12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2" i="1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  <a:r>
              <a:rPr dirty="0" sz="2950" spc="1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3" i="1">
                <a:solidFill>
                  <a:srgbClr val="000000"/>
                </a:solidFill>
                <a:latin typeface="Verdana"/>
                <a:cs typeface="Verdana"/>
              </a:rPr>
              <a:t>management</a:t>
            </a:r>
            <a:r>
              <a:rPr dirty="0" sz="2950" spc="22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1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33" i="1">
                <a:solidFill>
                  <a:srgbClr val="000000"/>
                </a:solidFill>
                <a:latin typeface="Verdana"/>
                <a:cs typeface="Verdana"/>
              </a:rPr>
              <a:t>economic</a:t>
            </a:r>
            <a:r>
              <a:rPr dirty="0" sz="2950" spc="15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3" i="1">
                <a:solidFill>
                  <a:srgbClr val="000000"/>
                </a:solidFill>
                <a:latin typeface="Verdana"/>
                <a:cs typeface="Verdana"/>
              </a:rPr>
              <a:t>assets</a:t>
            </a:r>
            <a:r>
              <a:rPr dirty="0" sz="2950" spc="6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</a:p>
          <a:p>
            <a:pPr marL="0" marR="0">
              <a:lnSpc>
                <a:spcPts val="3585"/>
              </a:lnSpc>
              <a:spcBef>
                <a:spcPts val="588"/>
              </a:spcBef>
              <a:spcAft>
                <a:spcPts val="0"/>
              </a:spcAft>
            </a:pP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47" i="1">
                <a:solidFill>
                  <a:srgbClr val="000000"/>
                </a:solidFill>
                <a:latin typeface="Verdana"/>
                <a:cs typeface="Verdana"/>
              </a:rPr>
              <a:t>Internal</a:t>
            </a:r>
            <a:r>
              <a:rPr dirty="0" sz="2950" spc="-20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control</a:t>
            </a:r>
            <a:r>
              <a:rPr dirty="0" sz="2950" spc="-20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efficiency</a:t>
            </a:r>
            <a:r>
              <a:rPr dirty="0" sz="2950" spc="-19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3" i="1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2950" spc="-22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7" i="1">
                <a:solidFill>
                  <a:srgbClr val="000000"/>
                </a:solidFill>
                <a:latin typeface="Verdana"/>
                <a:cs typeface="Verdana"/>
              </a:rPr>
              <a:t>operations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7" i="1">
                <a:solidFill>
                  <a:srgbClr val="000000"/>
                </a:solidFill>
                <a:latin typeface="Verdana"/>
                <a:cs typeface="Verdana"/>
              </a:rPr>
              <a:t>through</a:t>
            </a:r>
            <a:r>
              <a:rPr dirty="0" sz="295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7" i="1">
                <a:solidFill>
                  <a:srgbClr val="000000"/>
                </a:solidFill>
                <a:latin typeface="Verdana"/>
                <a:cs typeface="Verdana"/>
              </a:rPr>
              <a:t>Internal</a:t>
            </a:r>
            <a:r>
              <a:rPr dirty="0" sz="2950" spc="-20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Control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Officer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8262" y="1736239"/>
            <a:ext cx="15284998" cy="5207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 spc="108" i="1">
                <a:solidFill>
                  <a:srgbClr val="000000"/>
                </a:solidFill>
                <a:latin typeface="Verdana"/>
                <a:cs typeface="Verdana"/>
              </a:rPr>
              <a:t>Propose</a:t>
            </a:r>
            <a:r>
              <a:rPr dirty="0" sz="2950" spc="-21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2" i="1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regulatory</a:t>
            </a:r>
            <a:r>
              <a:rPr dirty="0" sz="2950" spc="-19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8" i="1">
                <a:solidFill>
                  <a:srgbClr val="000000"/>
                </a:solidFill>
                <a:latin typeface="Verdana"/>
                <a:cs typeface="Verdana"/>
              </a:rPr>
              <a:t>policies</a:t>
            </a:r>
            <a:r>
              <a:rPr dirty="0" sz="2950" spc="-2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9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295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2" i="1">
                <a:solidFill>
                  <a:srgbClr val="000000"/>
                </a:solidFill>
                <a:latin typeface="Verdana"/>
                <a:cs typeface="Verdana"/>
              </a:rPr>
              <a:t>carry</a:t>
            </a:r>
            <a:r>
              <a:rPr dirty="0" sz="2950" spc="-20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7" i="1">
                <a:solidFill>
                  <a:srgbClr val="000000"/>
                </a:solidFill>
                <a:latin typeface="Verdana"/>
                <a:cs typeface="Verdana"/>
              </a:rPr>
              <a:t>out</a:t>
            </a:r>
            <a:r>
              <a:rPr dirty="0" sz="2950" spc="-21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8" i="1">
                <a:solidFill>
                  <a:srgbClr val="000000"/>
                </a:solidFill>
                <a:latin typeface="Verdana"/>
                <a:cs typeface="Verdana"/>
              </a:rPr>
              <a:t>mandated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87" i="1">
                <a:solidFill>
                  <a:srgbClr val="000000"/>
                </a:solidFill>
                <a:latin typeface="Verdana"/>
                <a:cs typeface="Verdana"/>
              </a:rPr>
              <a:t>functions</a:t>
            </a:r>
            <a:r>
              <a:rPr dirty="0" sz="2950" spc="-23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23" i="1">
                <a:solidFill>
                  <a:srgbClr val="000000"/>
                </a:solidFill>
                <a:latin typeface="Verdana"/>
                <a:cs typeface="Verdana"/>
              </a:rPr>
              <a:t>Help</a:t>
            </a:r>
            <a:r>
              <a:rPr dirty="0" sz="2950" spc="-22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9" i="1">
                <a:solidFill>
                  <a:srgbClr val="000000"/>
                </a:solidFill>
                <a:latin typeface="Verdana"/>
                <a:cs typeface="Verdana"/>
              </a:rPr>
              <a:t>appropriate</a:t>
            </a:r>
            <a:r>
              <a:rPr dirty="0" sz="2950" spc="-19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23" i="1">
                <a:solidFill>
                  <a:srgbClr val="000000"/>
                </a:solidFill>
                <a:latin typeface="Verdana"/>
                <a:cs typeface="Verdana"/>
              </a:rPr>
              <a:t>financial</a:t>
            </a:r>
            <a:r>
              <a:rPr dirty="0" sz="2950" spc="-20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other</a:t>
            </a:r>
            <a:r>
              <a:rPr dirty="0" sz="2950" spc="-21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3" i="1">
                <a:solidFill>
                  <a:srgbClr val="000000"/>
                </a:solidFill>
                <a:latin typeface="Verdana"/>
                <a:cs typeface="Verdana"/>
              </a:rPr>
              <a:t>resources</a:t>
            </a:r>
            <a:r>
              <a:rPr dirty="0" sz="2950" spc="-2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9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2950" spc="-23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2" i="1">
                <a:solidFill>
                  <a:srgbClr val="000000"/>
                </a:solidFill>
                <a:latin typeface="Verdana"/>
                <a:cs typeface="Verdana"/>
              </a:rPr>
              <a:t>various</a:t>
            </a:r>
            <a:r>
              <a:rPr dirty="0" sz="2950" spc="-21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campuses,</a:t>
            </a:r>
          </a:p>
          <a:p>
            <a:pPr marL="0" marR="0">
              <a:lnSpc>
                <a:spcPts val="3585"/>
              </a:lnSpc>
              <a:spcBef>
                <a:spcPts val="588"/>
              </a:spcBef>
              <a:spcAft>
                <a:spcPts val="0"/>
              </a:spcAft>
            </a:pPr>
            <a:r>
              <a:rPr dirty="0" sz="2950" spc="47" i="1">
                <a:solidFill>
                  <a:srgbClr val="000000"/>
                </a:solidFill>
                <a:latin typeface="Verdana"/>
                <a:cs typeface="Verdana"/>
              </a:rPr>
              <a:t>offices</a:t>
            </a:r>
            <a:r>
              <a:rPr dirty="0" sz="2950" spc="-21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units</a:t>
            </a:r>
            <a:r>
              <a:rPr dirty="0" sz="295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58" i="1">
                <a:solidFill>
                  <a:srgbClr val="000000"/>
                </a:solidFill>
                <a:latin typeface="Verdana"/>
                <a:cs typeface="Verdana"/>
              </a:rPr>
              <a:t>Aim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8" i="1">
                <a:solidFill>
                  <a:srgbClr val="000000"/>
                </a:solidFill>
                <a:latin typeface="Verdana"/>
                <a:cs typeface="Verdana"/>
              </a:rPr>
              <a:t>for</a:t>
            </a:r>
            <a:r>
              <a:rPr dirty="0" sz="295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" i="1">
                <a:solidFill>
                  <a:srgbClr val="000000"/>
                </a:solidFill>
                <a:latin typeface="Verdana"/>
                <a:cs typeface="Verdana"/>
              </a:rPr>
              <a:t>provision/</a:t>
            </a:r>
            <a:r>
              <a:rPr dirty="0" sz="2950" spc="-2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3" i="1">
                <a:solidFill>
                  <a:srgbClr val="000000"/>
                </a:solidFill>
                <a:latin typeface="Verdana"/>
                <a:cs typeface="Verdana"/>
              </a:rPr>
              <a:t>construction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31" i="1">
                <a:solidFill>
                  <a:srgbClr val="000000"/>
                </a:solidFill>
                <a:latin typeface="Verdana"/>
                <a:cs typeface="Verdana"/>
              </a:rPr>
              <a:t>or</a:t>
            </a:r>
            <a:r>
              <a:rPr dirty="0" sz="2950" spc="-22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9" i="1">
                <a:solidFill>
                  <a:srgbClr val="000000"/>
                </a:solidFill>
                <a:latin typeface="Verdana"/>
                <a:cs typeface="Verdana"/>
              </a:rPr>
              <a:t>repair</a:t>
            </a:r>
            <a:r>
              <a:rPr dirty="0" sz="2950" spc="-20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" i="1">
                <a:solidFill>
                  <a:srgbClr val="000000"/>
                </a:solidFill>
                <a:latin typeface="Verdana"/>
                <a:cs typeface="Verdana"/>
              </a:rPr>
              <a:t>its</a:t>
            </a:r>
            <a:r>
              <a:rPr dirty="0" sz="2950" spc="-22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4" i="1">
                <a:solidFill>
                  <a:srgbClr val="000000"/>
                </a:solidFill>
                <a:latin typeface="Verdana"/>
                <a:cs typeface="Verdana"/>
              </a:rPr>
              <a:t>buildings,</a:t>
            </a:r>
            <a:r>
              <a:rPr dirty="0" sz="2950" spc="-20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machineries,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34" i="1">
                <a:solidFill>
                  <a:srgbClr val="000000"/>
                </a:solidFill>
                <a:latin typeface="Verdana"/>
                <a:cs typeface="Verdana"/>
              </a:rPr>
              <a:t>equipment</a:t>
            </a:r>
            <a:r>
              <a:rPr dirty="0" sz="295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other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3" i="1">
                <a:solidFill>
                  <a:srgbClr val="000000"/>
                </a:solidFill>
                <a:latin typeface="Verdana"/>
                <a:cs typeface="Verdana"/>
              </a:rPr>
              <a:t>facilities</a:t>
            </a:r>
            <a:r>
              <a:rPr dirty="0" sz="2950" spc="-19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7" i="1">
                <a:solidFill>
                  <a:srgbClr val="000000"/>
                </a:solidFill>
                <a:latin typeface="Verdana"/>
                <a:cs typeface="Verdana"/>
              </a:rPr>
              <a:t>purchase</a:t>
            </a:r>
            <a:r>
              <a:rPr dirty="0" sz="2950" spc="-21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2" i="1">
                <a:solidFill>
                  <a:srgbClr val="000000"/>
                </a:solidFill>
                <a:latin typeface="Verdana"/>
                <a:cs typeface="Verdana"/>
              </a:rPr>
              <a:t>acquisition</a:t>
            </a:r>
            <a:r>
              <a:rPr dirty="0" sz="2950" spc="-20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3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7" i="1">
                <a:solidFill>
                  <a:srgbClr val="000000"/>
                </a:solidFill>
                <a:latin typeface="Verdana"/>
                <a:cs typeface="Verdana"/>
              </a:rPr>
              <a:t>real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8" i="1">
                <a:solidFill>
                  <a:srgbClr val="000000"/>
                </a:solidFill>
                <a:latin typeface="Verdana"/>
                <a:cs typeface="Verdana"/>
              </a:rPr>
              <a:t>properties,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23" i="1">
                <a:solidFill>
                  <a:srgbClr val="000000"/>
                </a:solidFill>
                <a:latin typeface="Verdana"/>
                <a:cs typeface="Verdana"/>
              </a:rPr>
              <a:t>including</a:t>
            </a:r>
            <a:r>
              <a:rPr dirty="0" sz="2950" spc="-21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7" i="1">
                <a:solidFill>
                  <a:srgbClr val="000000"/>
                </a:solidFill>
                <a:latin typeface="Verdana"/>
                <a:cs typeface="Verdana"/>
              </a:rPr>
              <a:t>necessary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" i="1">
                <a:solidFill>
                  <a:srgbClr val="000000"/>
                </a:solidFill>
                <a:latin typeface="Verdana"/>
                <a:cs typeface="Verdana"/>
              </a:rPr>
              <a:t>supplies,</a:t>
            </a:r>
            <a:r>
              <a:rPr dirty="0" sz="2950" spc="-20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materials</a:t>
            </a:r>
            <a:r>
              <a:rPr dirty="0" sz="2950" spc="-18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3" i="1">
                <a:solidFill>
                  <a:srgbClr val="000000"/>
                </a:solidFill>
                <a:latin typeface="Verdana"/>
                <a:cs typeface="Verdana"/>
              </a:rPr>
              <a:t>equipment.</a:t>
            </a:r>
          </a:p>
          <a:p>
            <a:pPr marL="0" marR="0">
              <a:lnSpc>
                <a:spcPts val="3585"/>
              </a:lnSpc>
              <a:spcBef>
                <a:spcPts val="588"/>
              </a:spcBef>
              <a:spcAft>
                <a:spcPts val="0"/>
              </a:spcAft>
            </a:pPr>
            <a:r>
              <a:rPr dirty="0" sz="2950" spc="88" i="1">
                <a:solidFill>
                  <a:srgbClr val="000000"/>
                </a:solidFill>
                <a:latin typeface="Verdana"/>
                <a:cs typeface="Verdana"/>
              </a:rPr>
              <a:t>Stimulate</a:t>
            </a:r>
            <a:r>
              <a:rPr dirty="0" sz="2950" spc="-19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37" i="1">
                <a:solidFill>
                  <a:srgbClr val="000000"/>
                </a:solidFill>
                <a:latin typeface="Verdana"/>
                <a:cs typeface="Verdana"/>
              </a:rPr>
              <a:t>empowerment</a:t>
            </a:r>
            <a:r>
              <a:rPr dirty="0" sz="2950" spc="-18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9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2950" spc="-2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44" i="1">
                <a:solidFill>
                  <a:srgbClr val="000000"/>
                </a:solidFill>
                <a:latin typeface="Verdana"/>
                <a:cs typeface="Verdana"/>
              </a:rPr>
              <a:t>appointed</a:t>
            </a:r>
            <a:r>
              <a:rPr dirty="0" sz="2950" spc="-20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1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23" i="1">
                <a:solidFill>
                  <a:srgbClr val="000000"/>
                </a:solidFill>
                <a:latin typeface="Verdana"/>
                <a:cs typeface="Verdana"/>
              </a:rPr>
              <a:t>designated</a:t>
            </a:r>
            <a:r>
              <a:rPr dirty="0" sz="2950" spc="-17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62" i="1">
                <a:solidFill>
                  <a:srgbClr val="000000"/>
                </a:solidFill>
                <a:latin typeface="Verdana"/>
                <a:cs typeface="Verdana"/>
              </a:rPr>
              <a:t>officials</a:t>
            </a:r>
            <a:r>
              <a:rPr dirty="0" sz="2950" spc="-18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21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0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58" i="1">
                <a:solidFill>
                  <a:srgbClr val="000000"/>
                </a:solidFill>
                <a:latin typeface="Verdana"/>
                <a:cs typeface="Verdana"/>
              </a:rPr>
              <a:t>Recommend</a:t>
            </a:r>
            <a:r>
              <a:rPr dirty="0" sz="2950" spc="-1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73" i="1">
                <a:solidFill>
                  <a:srgbClr val="000000"/>
                </a:solidFill>
                <a:latin typeface="Verdana"/>
                <a:cs typeface="Verdana"/>
              </a:rPr>
              <a:t>restructuring</a:t>
            </a:r>
            <a:r>
              <a:rPr dirty="0" sz="2950" spc="-10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proposals</a:t>
            </a:r>
            <a:r>
              <a:rPr dirty="0" sz="2950" spc="-11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6" i="1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2950" spc="-13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13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College</a:t>
            </a:r>
            <a:r>
              <a:rPr dirty="0" sz="2950" spc="-11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9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2950" spc="-14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48" i="1">
                <a:solidFill>
                  <a:srgbClr val="000000"/>
                </a:solidFill>
                <a:latin typeface="Verdana"/>
                <a:cs typeface="Verdana"/>
              </a:rPr>
              <a:t>become</a:t>
            </a:r>
            <a:r>
              <a:rPr dirty="0" sz="2950" spc="-11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2" i="1">
                <a:solidFill>
                  <a:srgbClr val="000000"/>
                </a:solidFill>
                <a:latin typeface="Verdana"/>
                <a:cs typeface="Verdana"/>
              </a:rPr>
              <a:t>more</a:t>
            </a:r>
            <a:r>
              <a:rPr dirty="0" sz="2950" spc="-1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8" i="1">
                <a:solidFill>
                  <a:srgbClr val="000000"/>
                </a:solidFill>
                <a:latin typeface="Verdana"/>
                <a:cs typeface="Verdana"/>
              </a:rPr>
              <a:t>efficient,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12" i="1">
                <a:solidFill>
                  <a:srgbClr val="000000"/>
                </a:solidFill>
                <a:latin typeface="Verdana"/>
                <a:cs typeface="Verdana"/>
              </a:rPr>
              <a:t>relevant,</a:t>
            </a:r>
            <a:r>
              <a:rPr dirty="0" sz="2950" spc="-205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43" i="1">
                <a:solidFill>
                  <a:srgbClr val="000000"/>
                </a:solidFill>
                <a:latin typeface="Verdana"/>
                <a:cs typeface="Verdana"/>
              </a:rPr>
              <a:t>productive,</a:t>
            </a:r>
            <a:r>
              <a:rPr dirty="0" sz="2950" spc="-221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9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8" i="1">
                <a:solidFill>
                  <a:srgbClr val="000000"/>
                </a:solidFill>
                <a:latin typeface="Verdana"/>
                <a:cs typeface="Verdana"/>
              </a:rPr>
              <a:t>competitive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8262" y="6973846"/>
            <a:ext cx="13993796" cy="101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 spc="158" i="1">
                <a:solidFill>
                  <a:srgbClr val="000000"/>
                </a:solidFill>
                <a:latin typeface="Verdana"/>
                <a:cs typeface="Verdana"/>
              </a:rPr>
              <a:t>Recommend</a:t>
            </a:r>
            <a:r>
              <a:rPr dirty="0" sz="2950" spc="-17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02" i="1">
                <a:solidFill>
                  <a:srgbClr val="000000"/>
                </a:solidFill>
                <a:latin typeface="Verdana"/>
                <a:cs typeface="Verdana"/>
              </a:rPr>
              <a:t>curriculum</a:t>
            </a:r>
            <a:r>
              <a:rPr dirty="0" sz="2950" spc="-16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48" i="1">
                <a:solidFill>
                  <a:srgbClr val="000000"/>
                </a:solidFill>
                <a:latin typeface="Verdana"/>
                <a:cs typeface="Verdana"/>
              </a:rPr>
              <a:t>enhancement</a:t>
            </a:r>
            <a:r>
              <a:rPr dirty="0" sz="2950" spc="-162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18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institutional</a:t>
            </a:r>
            <a:r>
              <a:rPr dirty="0" sz="2950" spc="-173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17" i="1">
                <a:solidFill>
                  <a:srgbClr val="000000"/>
                </a:solidFill>
                <a:latin typeface="Verdana"/>
                <a:cs typeface="Verdana"/>
              </a:rPr>
              <a:t>programs</a:t>
            </a:r>
            <a:r>
              <a:rPr dirty="0" sz="2950" spc="-16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</a:p>
          <a:p>
            <a:pPr marL="0" marR="0">
              <a:lnSpc>
                <a:spcPts val="3585"/>
              </a:lnSpc>
              <a:spcBef>
                <a:spcPts val="538"/>
              </a:spcBef>
              <a:spcAft>
                <a:spcPts val="0"/>
              </a:spcAft>
            </a:pPr>
            <a:r>
              <a:rPr dirty="0" sz="2950" spc="43" i="1">
                <a:solidFill>
                  <a:srgbClr val="000000"/>
                </a:solidFill>
                <a:latin typeface="Verdana"/>
                <a:cs typeface="Verdana"/>
              </a:rPr>
              <a:t>projects</a:t>
            </a:r>
            <a:r>
              <a:rPr dirty="0" sz="2950" spc="-20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9" i="1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dirty="0" sz="2950" spc="-226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9" i="1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2950" spc="-224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93" i="1">
                <a:solidFill>
                  <a:srgbClr val="000000"/>
                </a:solidFill>
                <a:latin typeface="Verdana"/>
                <a:cs typeface="Verdana"/>
              </a:rPr>
              <a:t>Administative</a:t>
            </a:r>
            <a:r>
              <a:rPr dirty="0" sz="2950" spc="-197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169" i="1">
                <a:solidFill>
                  <a:srgbClr val="000000"/>
                </a:solidFill>
                <a:latin typeface="Verdana"/>
                <a:cs typeface="Verdana"/>
              </a:rPr>
              <a:t>Academic</a:t>
            </a:r>
            <a:r>
              <a:rPr dirty="0" sz="2950" spc="-198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82" i="1">
                <a:solidFill>
                  <a:srgbClr val="000000"/>
                </a:solidFill>
                <a:latin typeface="Verdana"/>
                <a:cs typeface="Verdana"/>
              </a:rPr>
              <a:t>Councils</a:t>
            </a:r>
            <a:r>
              <a:rPr dirty="0" sz="2950" spc="-21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207" i="1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2950" spc="-22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950" spc="54" i="1">
                <a:solidFill>
                  <a:srgbClr val="000000"/>
                </a:solidFill>
                <a:latin typeface="Verdana"/>
                <a:cs typeface="Verdana"/>
              </a:rPr>
              <a:t>Committees.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2460" y="1343235"/>
            <a:ext cx="15996666" cy="932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5.</a:t>
            </a:r>
            <a:r>
              <a:rPr dirty="0" sz="6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RELEVANT</a:t>
            </a:r>
            <a:r>
              <a:rPr dirty="0" sz="6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ACADEMIC</a:t>
            </a:r>
            <a:r>
              <a:rPr dirty="0" sz="6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0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0570" y="3416699"/>
            <a:ext cx="5382834" cy="439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112" i="1">
                <a:solidFill>
                  <a:srgbClr val="040303"/>
                </a:solidFill>
                <a:latin typeface="Verdana"/>
                <a:cs typeface="Verdana"/>
              </a:rPr>
              <a:t>Adopt</a:t>
            </a:r>
            <a:r>
              <a:rPr dirty="0" sz="2600" spc="125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93" i="1">
                <a:solidFill>
                  <a:srgbClr val="040303"/>
                </a:solidFill>
                <a:latin typeface="Verdana"/>
                <a:cs typeface="Verdana"/>
              </a:rPr>
              <a:t>modern</a:t>
            </a:r>
            <a:r>
              <a:rPr dirty="0" sz="2600" spc="107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162" i="1">
                <a:solidFill>
                  <a:srgbClr val="040303"/>
                </a:solidFill>
                <a:latin typeface="Verdana"/>
                <a:cs typeface="Verdana"/>
              </a:rPr>
              <a:t>and</a:t>
            </a:r>
            <a:r>
              <a:rPr dirty="0" sz="2600" spc="179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47" i="1">
                <a:solidFill>
                  <a:srgbClr val="040303"/>
                </a:solidFill>
                <a:latin typeface="Verdana"/>
                <a:cs typeface="Verdana"/>
              </a:rPr>
              <a:t>innovative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5123" y="3820400"/>
            <a:ext cx="600863" cy="444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392" marR="0">
              <a:lnSpc>
                <a:spcPts val="580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ffffff"/>
                </a:solidFill>
                <a:latin typeface="NHVLHN+TrebuchetMS-Bold"/>
                <a:cs typeface="NHVLHN+TrebuchetMS-Bold"/>
              </a:rPr>
              <a:t>1</a:t>
            </a:r>
          </a:p>
          <a:p>
            <a:pPr marL="6967" marR="0">
              <a:lnSpc>
                <a:spcPts val="5805"/>
              </a:lnSpc>
              <a:spcBef>
                <a:spcPts val="8652"/>
              </a:spcBef>
              <a:spcAft>
                <a:spcPts val="0"/>
              </a:spcAft>
            </a:pPr>
            <a:r>
              <a:rPr dirty="0" sz="5000" b="1">
                <a:solidFill>
                  <a:srgbClr val="ffffff"/>
                </a:solidFill>
                <a:latin typeface="NHVLHN+TrebuchetMS-Bold"/>
                <a:cs typeface="NHVLHN+TrebuchetMS-Bold"/>
              </a:rPr>
              <a:t>2</a:t>
            </a:r>
          </a:p>
          <a:p>
            <a:pPr marL="0" marR="0">
              <a:lnSpc>
                <a:spcPts val="5805"/>
              </a:lnSpc>
              <a:spcBef>
                <a:spcPts val="8601"/>
              </a:spcBef>
              <a:spcAft>
                <a:spcPts val="0"/>
              </a:spcAft>
            </a:pPr>
            <a:r>
              <a:rPr dirty="0" sz="5000" b="1">
                <a:solidFill>
                  <a:srgbClr val="ffffff"/>
                </a:solidFill>
                <a:latin typeface="NHVLHN+TrebuchetMS-Bold"/>
                <a:cs typeface="NHVLHN+TrebuchetMS-Bold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85770" y="3820400"/>
            <a:ext cx="551169" cy="444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02" marR="0">
              <a:lnSpc>
                <a:spcPts val="580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ffffff"/>
                </a:solidFill>
                <a:latin typeface="NHVLHN+TrebuchetMS-Bold"/>
                <a:cs typeface="NHVLHN+TrebuchetMS-Bold"/>
              </a:rPr>
              <a:t>4</a:t>
            </a:r>
          </a:p>
          <a:p>
            <a:pPr marL="0" marR="0">
              <a:lnSpc>
                <a:spcPts val="5805"/>
              </a:lnSpc>
              <a:spcBef>
                <a:spcPts val="8664"/>
              </a:spcBef>
              <a:spcAft>
                <a:spcPts val="0"/>
              </a:spcAft>
            </a:pPr>
            <a:r>
              <a:rPr dirty="0" sz="5000" b="1">
                <a:solidFill>
                  <a:srgbClr val="ffffff"/>
                </a:solidFill>
                <a:latin typeface="NHVLHN+TrebuchetMS-Bold"/>
                <a:cs typeface="NHVLHN+TrebuchetMS-Bold"/>
              </a:rPr>
              <a:t>5</a:t>
            </a:r>
          </a:p>
          <a:p>
            <a:pPr marL="26699" marR="0">
              <a:lnSpc>
                <a:spcPts val="5805"/>
              </a:lnSpc>
              <a:spcBef>
                <a:spcPts val="8639"/>
              </a:spcBef>
              <a:spcAft>
                <a:spcPts val="0"/>
              </a:spcAft>
            </a:pPr>
            <a:r>
              <a:rPr dirty="0" sz="5000" b="1">
                <a:solidFill>
                  <a:srgbClr val="ffffff"/>
                </a:solidFill>
                <a:latin typeface="NHVLHN+TrebuchetMS-Bold"/>
                <a:cs typeface="NHVLHN+TrebuchetMS-Bold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30570" y="3873955"/>
            <a:ext cx="6387323" cy="1353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57" i="1">
                <a:solidFill>
                  <a:srgbClr val="040303"/>
                </a:solidFill>
                <a:latin typeface="Verdana"/>
                <a:cs typeface="Verdana"/>
              </a:rPr>
              <a:t>approaches,</a:t>
            </a:r>
            <a:r>
              <a:rPr dirty="0" sz="2600" spc="-199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43" i="1">
                <a:solidFill>
                  <a:srgbClr val="040303"/>
                </a:solidFill>
                <a:latin typeface="Verdana"/>
                <a:cs typeface="Verdana"/>
              </a:rPr>
              <a:t>strategies</a:t>
            </a:r>
            <a:r>
              <a:rPr dirty="0" sz="2600" spc="-223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162" i="1">
                <a:solidFill>
                  <a:srgbClr val="040303"/>
                </a:solidFill>
                <a:latin typeface="Verdana"/>
                <a:cs typeface="Verdana"/>
              </a:rPr>
              <a:t>and</a:t>
            </a:r>
            <a:r>
              <a:rPr dirty="0" sz="2600" spc="-209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88" i="1">
                <a:solidFill>
                  <a:srgbClr val="040303"/>
                </a:solidFill>
                <a:latin typeface="Verdana"/>
                <a:cs typeface="Verdana"/>
              </a:rPr>
              <a:t>methods</a:t>
            </a:r>
          </a:p>
          <a:p>
            <a:pPr marL="0" marR="0">
              <a:lnSpc>
                <a:spcPts val="3159"/>
              </a:lnSpc>
              <a:spcBef>
                <a:spcPts val="440"/>
              </a:spcBef>
              <a:spcAft>
                <a:spcPts val="0"/>
              </a:spcAft>
            </a:pPr>
            <a:r>
              <a:rPr dirty="0" sz="2600" spc="64" i="1">
                <a:solidFill>
                  <a:srgbClr val="040303"/>
                </a:solidFill>
                <a:latin typeface="Verdana"/>
                <a:cs typeface="Verdana"/>
              </a:rPr>
              <a:t>to</a:t>
            </a:r>
            <a:r>
              <a:rPr dirty="0" sz="2600" spc="61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112" i="1">
                <a:solidFill>
                  <a:srgbClr val="040303"/>
                </a:solidFill>
                <a:latin typeface="Verdana"/>
                <a:cs typeface="Verdana"/>
              </a:rPr>
              <a:t>enhance</a:t>
            </a:r>
            <a:r>
              <a:rPr dirty="0" sz="2600" spc="139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i="1">
                <a:solidFill>
                  <a:srgbClr val="040303"/>
                </a:solidFill>
                <a:latin typeface="Verdana"/>
                <a:cs typeface="Verdana"/>
              </a:rPr>
              <a:t>delivery</a:t>
            </a:r>
            <a:r>
              <a:rPr dirty="0" sz="2600" spc="25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37" i="1">
                <a:solidFill>
                  <a:srgbClr val="040303"/>
                </a:solidFill>
                <a:latin typeface="Verdana"/>
                <a:cs typeface="Verdana"/>
              </a:rPr>
              <a:t>of</a:t>
            </a:r>
            <a:r>
              <a:rPr dirty="0" sz="2600" spc="38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i="1">
                <a:solidFill>
                  <a:srgbClr val="040303"/>
                </a:solidFill>
                <a:latin typeface="Verdana"/>
                <a:cs typeface="Verdana"/>
              </a:rPr>
              <a:t>services</a:t>
            </a:r>
            <a:r>
              <a:rPr dirty="0" sz="2600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162" i="1">
                <a:solidFill>
                  <a:srgbClr val="040303"/>
                </a:solidFill>
                <a:latin typeface="Verdana"/>
                <a:cs typeface="Verdana"/>
              </a:rPr>
              <a:t>and</a:t>
            </a:r>
          </a:p>
          <a:p>
            <a:pPr marL="0" marR="0">
              <a:lnSpc>
                <a:spcPts val="3159"/>
              </a:lnSpc>
              <a:spcBef>
                <a:spcPts val="440"/>
              </a:spcBef>
              <a:spcAft>
                <a:spcPts val="0"/>
              </a:spcAft>
            </a:pPr>
            <a:r>
              <a:rPr dirty="0" sz="2600" spc="68" i="1">
                <a:solidFill>
                  <a:srgbClr val="040303"/>
                </a:solidFill>
                <a:latin typeface="Verdana"/>
                <a:cs typeface="Verdana"/>
              </a:rPr>
              <a:t>quality</a:t>
            </a:r>
            <a:r>
              <a:rPr dirty="0" sz="2600" spc="-203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73" i="1">
                <a:solidFill>
                  <a:srgbClr val="040303"/>
                </a:solidFill>
                <a:latin typeface="Verdana"/>
                <a:cs typeface="Verdana"/>
              </a:rPr>
              <a:t>higher</a:t>
            </a:r>
            <a:r>
              <a:rPr dirty="0" sz="2600" spc="-197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52" i="1">
                <a:solidFill>
                  <a:srgbClr val="040303"/>
                </a:solidFill>
                <a:latin typeface="Verdana"/>
                <a:cs typeface="Verdana"/>
              </a:rPr>
              <a:t>education.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6874" y="3996414"/>
            <a:ext cx="3930284" cy="439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18" i="1">
                <a:solidFill>
                  <a:srgbClr val="040303"/>
                </a:solidFill>
                <a:latin typeface="Verdana"/>
                <a:cs typeface="Verdana"/>
              </a:rPr>
              <a:t>Curric</a:t>
            </a:r>
            <a:r>
              <a:rPr dirty="0" sz="2600" spc="-788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62" i="1">
                <a:solidFill>
                  <a:srgbClr val="040303"/>
                </a:solidFill>
                <a:latin typeface="Verdana"/>
                <a:cs typeface="Verdana"/>
              </a:rPr>
              <a:t>ulum</a:t>
            </a:r>
            <a:r>
              <a:rPr dirty="0" sz="2600" spc="-62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82" i="1">
                <a:solidFill>
                  <a:srgbClr val="040303"/>
                </a:solidFill>
                <a:latin typeface="Verdana"/>
                <a:cs typeface="Verdana"/>
              </a:rPr>
              <a:t>upgra</a:t>
            </a:r>
            <a:r>
              <a:rPr dirty="0" sz="2600" spc="-698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75" i="1">
                <a:solidFill>
                  <a:srgbClr val="040303"/>
                </a:solidFill>
                <a:latin typeface="Verdana"/>
                <a:cs typeface="Verdana"/>
              </a:rPr>
              <a:t>ding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6875" y="5594587"/>
            <a:ext cx="6406996" cy="896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88" i="1">
                <a:solidFill>
                  <a:srgbClr val="040303"/>
                </a:solidFill>
                <a:latin typeface="Verdana"/>
                <a:cs typeface="Verdana"/>
              </a:rPr>
              <a:t>Help</a:t>
            </a:r>
            <a:r>
              <a:rPr dirty="0" sz="2600" spc="-209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54" i="1">
                <a:solidFill>
                  <a:srgbClr val="040303"/>
                </a:solidFill>
                <a:latin typeface="Verdana"/>
                <a:cs typeface="Verdana"/>
              </a:rPr>
              <a:t>establish</a:t>
            </a:r>
            <a:r>
              <a:rPr dirty="0" sz="2600" spc="-202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62" i="1">
                <a:solidFill>
                  <a:srgbClr val="040303"/>
                </a:solidFill>
                <a:latin typeface="Verdana"/>
                <a:cs typeface="Verdana"/>
              </a:rPr>
              <a:t>chairs</a:t>
            </a:r>
            <a:r>
              <a:rPr dirty="0" sz="2600" spc="-206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162" i="1">
                <a:solidFill>
                  <a:srgbClr val="040303"/>
                </a:solidFill>
                <a:latin typeface="Verdana"/>
                <a:cs typeface="Verdana"/>
              </a:rPr>
              <a:t>and</a:t>
            </a:r>
            <a:r>
              <a:rPr dirty="0" sz="2600" spc="-200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49" i="1">
                <a:solidFill>
                  <a:srgbClr val="040303"/>
                </a:solidFill>
                <a:latin typeface="Verdana"/>
                <a:cs typeface="Verdana"/>
              </a:rPr>
              <a:t>fellowships</a:t>
            </a:r>
          </a:p>
          <a:p>
            <a:pPr marL="0" marR="0">
              <a:lnSpc>
                <a:spcPts val="3159"/>
              </a:lnSpc>
              <a:spcBef>
                <a:spcPts val="440"/>
              </a:spcBef>
              <a:spcAft>
                <a:spcPts val="0"/>
              </a:spcAft>
            </a:pPr>
            <a:r>
              <a:rPr dirty="0" sz="2600" i="1">
                <a:solidFill>
                  <a:srgbClr val="040303"/>
                </a:solidFill>
                <a:latin typeface="Verdana"/>
                <a:cs typeface="Verdana"/>
              </a:rPr>
              <a:t>for</a:t>
            </a:r>
            <a:r>
              <a:rPr dirty="0" sz="2600" spc="-217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79" i="1">
                <a:solidFill>
                  <a:srgbClr val="040303"/>
                </a:solidFill>
                <a:latin typeface="Verdana"/>
                <a:cs typeface="Verdana"/>
              </a:rPr>
              <a:t>qualified</a:t>
            </a:r>
            <a:r>
              <a:rPr dirty="0" sz="2600" spc="-198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63" i="1">
                <a:solidFill>
                  <a:srgbClr val="040303"/>
                </a:solidFill>
                <a:latin typeface="Verdana"/>
                <a:cs typeface="Verdana"/>
              </a:rPr>
              <a:t>faculty</a:t>
            </a:r>
            <a:r>
              <a:rPr dirty="0" sz="2600" spc="-205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83" i="1">
                <a:solidFill>
                  <a:srgbClr val="040303"/>
                </a:solidFill>
                <a:latin typeface="Verdana"/>
                <a:cs typeface="Verdana"/>
              </a:rPr>
              <a:t>members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30570" y="5637552"/>
            <a:ext cx="5504024" cy="896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68" i="1">
                <a:solidFill>
                  <a:srgbClr val="040303"/>
                </a:solidFill>
                <a:latin typeface="Verdana"/>
                <a:cs typeface="Verdana"/>
              </a:rPr>
              <a:t>Sending</a:t>
            </a:r>
            <a:r>
              <a:rPr dirty="0" sz="2600" spc="-207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63" i="1">
                <a:solidFill>
                  <a:srgbClr val="040303"/>
                </a:solidFill>
                <a:latin typeface="Verdana"/>
                <a:cs typeface="Verdana"/>
              </a:rPr>
              <a:t>faculty</a:t>
            </a:r>
            <a:r>
              <a:rPr dirty="0" sz="2600" spc="-210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i="1">
                <a:solidFill>
                  <a:srgbClr val="040303"/>
                </a:solidFill>
                <a:latin typeface="Verdana"/>
                <a:cs typeface="Verdana"/>
              </a:rPr>
              <a:t>for</a:t>
            </a:r>
            <a:r>
              <a:rPr dirty="0" sz="2600" spc="-217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43" i="1">
                <a:solidFill>
                  <a:srgbClr val="040303"/>
                </a:solidFill>
                <a:latin typeface="Verdana"/>
                <a:cs typeface="Verdana"/>
              </a:rPr>
              <a:t>professional</a:t>
            </a:r>
          </a:p>
          <a:p>
            <a:pPr marL="0" marR="0">
              <a:lnSpc>
                <a:spcPts val="3159"/>
              </a:lnSpc>
              <a:spcBef>
                <a:spcPts val="440"/>
              </a:spcBef>
              <a:spcAft>
                <a:spcPts val="0"/>
              </a:spcAft>
            </a:pPr>
            <a:r>
              <a:rPr dirty="0" sz="2600" spc="112" i="1">
                <a:solidFill>
                  <a:srgbClr val="040303"/>
                </a:solidFill>
                <a:latin typeface="Verdana"/>
                <a:cs typeface="Verdana"/>
              </a:rPr>
              <a:t>advancement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30571" y="7668626"/>
            <a:ext cx="5774345" cy="439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63" i="1">
                <a:solidFill>
                  <a:srgbClr val="040303"/>
                </a:solidFill>
                <a:latin typeface="Verdana"/>
                <a:cs typeface="Verdana"/>
              </a:rPr>
              <a:t>Provide</a:t>
            </a:r>
            <a:r>
              <a:rPr dirty="0" sz="2600" spc="-200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58" i="1">
                <a:solidFill>
                  <a:srgbClr val="040303"/>
                </a:solidFill>
                <a:latin typeface="Verdana"/>
                <a:cs typeface="Verdana"/>
              </a:rPr>
              <a:t>institutional</a:t>
            </a:r>
            <a:r>
              <a:rPr dirty="0" sz="2600" spc="-188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52" i="1">
                <a:solidFill>
                  <a:srgbClr val="040303"/>
                </a:solidFill>
                <a:latin typeface="Verdana"/>
                <a:cs typeface="Verdana"/>
              </a:rPr>
              <a:t>scholarships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006198" y="7672784"/>
            <a:ext cx="5057595" cy="439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i="1">
                <a:solidFill>
                  <a:srgbClr val="040303"/>
                </a:solidFill>
                <a:latin typeface="Verdana"/>
                <a:cs typeface="Verdana"/>
              </a:rPr>
              <a:t>P</a:t>
            </a:r>
            <a:r>
              <a:rPr dirty="0" sz="2600" spc="-609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72" i="1">
                <a:solidFill>
                  <a:srgbClr val="040303"/>
                </a:solidFill>
                <a:latin typeface="Verdana"/>
                <a:cs typeface="Verdana"/>
              </a:rPr>
              <a:t>roducing</a:t>
            </a:r>
            <a:r>
              <a:rPr dirty="0" sz="2600" spc="-112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i="1">
                <a:solidFill>
                  <a:srgbClr val="040303"/>
                </a:solidFill>
                <a:latin typeface="Verdana"/>
                <a:cs typeface="Verdana"/>
              </a:rPr>
              <a:t>m</a:t>
            </a:r>
            <a:r>
              <a:rPr dirty="0" sz="2600" spc="-698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10" i="1">
                <a:solidFill>
                  <a:srgbClr val="040303"/>
                </a:solidFill>
                <a:latin typeface="Verdana"/>
                <a:cs typeface="Verdana"/>
              </a:rPr>
              <a:t>ore</a:t>
            </a:r>
            <a:r>
              <a:rPr dirty="0" sz="2600" spc="-185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40" i="1">
                <a:solidFill>
                  <a:srgbClr val="040303"/>
                </a:solidFill>
                <a:latin typeface="Verdana"/>
                <a:cs typeface="Verdana"/>
              </a:rPr>
              <a:t>top</a:t>
            </a:r>
            <a:r>
              <a:rPr dirty="0" sz="2600" spc="-753" i="1">
                <a:solidFill>
                  <a:srgbClr val="040303"/>
                </a:solidFill>
                <a:latin typeface="Verdana"/>
                <a:cs typeface="Verdana"/>
              </a:rPr>
              <a:t> </a:t>
            </a:r>
            <a:r>
              <a:rPr dirty="0" sz="2600" spc="62" i="1">
                <a:solidFill>
                  <a:srgbClr val="040303"/>
                </a:solidFill>
                <a:latin typeface="Verdana"/>
                <a:cs typeface="Verdana"/>
              </a:rPr>
              <a:t>notchers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4545" y="606770"/>
            <a:ext cx="15551580" cy="18581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80"/>
              </a:lnSpc>
              <a:spcBef>
                <a:spcPts val="0"/>
              </a:spcBef>
              <a:spcAft>
                <a:spcPts val="0"/>
              </a:spcAft>
            </a:pP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6.</a:t>
            </a: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RESEARCH</a:t>
            </a: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AND</a:t>
            </a: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 </a:t>
            </a: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DEVELOPMENT</a:t>
            </a:r>
          </a:p>
          <a:p>
            <a:pPr marL="4081145" marR="0">
              <a:lnSpc>
                <a:spcPts val="7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6200">
                <a:solidFill>
                  <a:srgbClr val="006600"/>
                </a:solidFill>
                <a:latin typeface="NKPMSM+Rockwell-ExtraBold,BoldItalic"/>
                <a:cs typeface="NKPMSM+Rockwell-ExtraBold,BoldItalic"/>
              </a:rPr>
              <a:t>ADVANCEMENT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0563" y="2928301"/>
            <a:ext cx="13869878" cy="1499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52" i="1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dirty="0" sz="3300" spc="5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300" spc="2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12" i="1">
                <a:solidFill>
                  <a:srgbClr val="ffffff"/>
                </a:solidFill>
                <a:latin typeface="Verdana"/>
                <a:cs typeface="Verdana"/>
              </a:rPr>
              <a:t>long</a:t>
            </a:r>
            <a:r>
              <a:rPr dirty="0" sz="3300" spc="11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77" i="1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dirty="0" sz="3300" spc="9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98" i="1">
                <a:solidFill>
                  <a:srgbClr val="ffffff"/>
                </a:solidFill>
                <a:latin typeface="Verdana"/>
                <a:cs typeface="Verdana"/>
              </a:rPr>
              <a:t>academic,</a:t>
            </a:r>
            <a:r>
              <a:rPr dirty="0" sz="3300" spc="12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56" i="1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dirty="0" sz="3300" spc="10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98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300" spc="20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33" i="1">
                <a:solidFill>
                  <a:srgbClr val="ffffff"/>
                </a:solidFill>
                <a:latin typeface="Verdana"/>
                <a:cs typeface="Verdana"/>
              </a:rPr>
              <a:t>extension</a:t>
            </a:r>
            <a:r>
              <a:rPr dirty="0" sz="3300" spc="4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98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73" i="1">
                <a:solidFill>
                  <a:srgbClr val="ffffff"/>
                </a:solidFill>
                <a:latin typeface="Verdana"/>
                <a:cs typeface="Verdana"/>
              </a:rPr>
              <a:t>administrative</a:t>
            </a:r>
            <a:r>
              <a:rPr dirty="0" sz="3300" spc="-24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02" i="1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r>
              <a:rPr dirty="0" sz="3300" spc="-23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77" i="1">
                <a:solidFill>
                  <a:srgbClr val="ffffff"/>
                </a:solidFill>
                <a:latin typeface="Verdana"/>
                <a:cs typeface="Verdana"/>
              </a:rPr>
              <a:t>related</a:t>
            </a:r>
            <a:r>
              <a:rPr dirty="0" sz="3300" spc="-25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75" i="1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300" spc="-26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37" i="1">
                <a:solidFill>
                  <a:srgbClr val="ffffff"/>
                </a:solidFill>
                <a:latin typeface="Verdana"/>
                <a:cs typeface="Verdana"/>
              </a:rPr>
              <a:t>development,</a:t>
            </a:r>
            <a:r>
              <a:rPr dirty="0" sz="3300" spc="-27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43" i="1">
                <a:solidFill>
                  <a:srgbClr val="ffffff"/>
                </a:solidFill>
                <a:latin typeface="Verdana"/>
                <a:cs typeface="Verdana"/>
              </a:rPr>
              <a:t>efficiency</a:t>
            </a:r>
            <a:r>
              <a:rPr dirty="0" sz="3300" spc="-24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98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28" i="1">
                <a:solidFill>
                  <a:srgbClr val="ffffff"/>
                </a:solidFill>
                <a:latin typeface="Verdana"/>
                <a:cs typeface="Verdana"/>
              </a:rPr>
              <a:t>sustainability.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2397" y="4336459"/>
            <a:ext cx="4755668" cy="547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102" i="1">
                <a:solidFill>
                  <a:srgbClr val="ffffff"/>
                </a:solidFill>
                <a:latin typeface="Verdana"/>
                <a:cs typeface="Verdana"/>
              </a:rPr>
              <a:t>Enha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93" i="1">
                <a:solidFill>
                  <a:srgbClr val="ffffff"/>
                </a:solidFill>
                <a:latin typeface="Verdana"/>
                <a:cs typeface="Verdana"/>
              </a:rPr>
              <a:t>ncing</a:t>
            </a:r>
            <a:r>
              <a:rPr dirty="0" sz="3300" spc="-14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82" i="1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88" i="1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41" i="1">
                <a:solidFill>
                  <a:srgbClr val="ffffff"/>
                </a:solidFill>
                <a:latin typeface="Verdana"/>
                <a:cs typeface="Verdana"/>
              </a:rPr>
              <a:t>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2398" y="4833809"/>
            <a:ext cx="13927884" cy="2431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108" i="1">
                <a:solidFill>
                  <a:srgbClr val="ffffff"/>
                </a:solidFill>
                <a:latin typeface="Verdana"/>
                <a:cs typeface="Verdana"/>
              </a:rPr>
              <a:t>Organizational</a:t>
            </a:r>
            <a:r>
              <a:rPr dirty="0" sz="3300" spc="14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68" i="1">
                <a:solidFill>
                  <a:srgbClr val="ffffff"/>
                </a:solidFill>
                <a:latin typeface="Verdana"/>
                <a:cs typeface="Verdana"/>
              </a:rPr>
              <a:t>culture</a:t>
            </a:r>
            <a:r>
              <a:rPr dirty="0" sz="3300" spc="8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300" spc="2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68" i="1">
                <a:solidFill>
                  <a:srgbClr val="ffffff"/>
                </a:solidFill>
                <a:latin typeface="Verdana"/>
                <a:cs typeface="Verdana"/>
              </a:rPr>
              <a:t>productive</a:t>
            </a:r>
            <a:r>
              <a:rPr dirty="0" sz="3300" spc="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56" i="1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</a:p>
          <a:p>
            <a:pPr marL="712469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17" i="1">
                <a:solidFill>
                  <a:srgbClr val="ffffff"/>
                </a:solidFill>
                <a:latin typeface="Verdana"/>
                <a:cs typeface="Verdana"/>
              </a:rPr>
              <a:t>Increase</a:t>
            </a:r>
            <a:r>
              <a:rPr dirty="0" sz="3300" spc="-24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31" i="1">
                <a:solidFill>
                  <a:srgbClr val="ffffff"/>
                </a:solidFill>
                <a:latin typeface="Verdana"/>
                <a:cs typeface="Verdana"/>
              </a:rPr>
              <a:t>resource</a:t>
            </a:r>
            <a:r>
              <a:rPr dirty="0" sz="3300" spc="-24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02" i="1">
                <a:solidFill>
                  <a:srgbClr val="ffffff"/>
                </a:solidFill>
                <a:latin typeface="Verdana"/>
                <a:cs typeface="Verdana"/>
              </a:rPr>
              <a:t>base</a:t>
            </a:r>
            <a:r>
              <a:rPr dirty="0" sz="3300" spc="-26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300" spc="-26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56" i="1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dirty="0" sz="3300" spc="-23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-12" i="1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</a:p>
          <a:p>
            <a:pPr marL="712469" marR="0">
              <a:lnSpc>
                <a:spcPts val="3749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Incentives</a:t>
            </a:r>
            <a:r>
              <a:rPr dirty="0" sz="3300" spc="-25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300" spc="-26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73" i="1">
                <a:solidFill>
                  <a:srgbClr val="ffffff"/>
                </a:solidFill>
                <a:latin typeface="Verdana"/>
                <a:cs typeface="Verdana"/>
              </a:rPr>
              <a:t>faculty</a:t>
            </a:r>
            <a:r>
              <a:rPr dirty="0" sz="3300" spc="-25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19" i="1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3300" spc="-2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56" i="1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dirty="0" sz="3300" spc="-23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23" i="1">
                <a:solidFill>
                  <a:srgbClr val="ffffff"/>
                </a:solidFill>
                <a:latin typeface="Verdana"/>
                <a:cs typeface="Verdana"/>
              </a:rPr>
              <a:t>projects</a:t>
            </a:r>
            <a:r>
              <a:rPr dirty="0" sz="3300" spc="-25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98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300" spc="-26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98" i="1">
                <a:solidFill>
                  <a:srgbClr val="ffffff"/>
                </a:solidFill>
                <a:latin typeface="Verdana"/>
                <a:cs typeface="Verdana"/>
              </a:rPr>
              <a:t>publications</a:t>
            </a:r>
          </a:p>
          <a:p>
            <a:pPr marL="712469" marR="0">
              <a:lnSpc>
                <a:spcPts val="374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300" spc="98" i="1">
                <a:solidFill>
                  <a:srgbClr val="ffffff"/>
                </a:solidFill>
                <a:latin typeface="Verdana"/>
                <a:cs typeface="Verdana"/>
              </a:rPr>
              <a:t>Recognizing</a:t>
            </a:r>
            <a:r>
              <a:rPr dirty="0" sz="3300" spc="-26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98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300" spc="-26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12" i="1">
                <a:solidFill>
                  <a:srgbClr val="ffffff"/>
                </a:solidFill>
                <a:latin typeface="Verdana"/>
                <a:cs typeface="Verdana"/>
              </a:rPr>
              <a:t>rewarding</a:t>
            </a:r>
            <a:r>
              <a:rPr dirty="0" sz="3300" spc="-25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56" i="1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dirty="0" sz="3300" spc="-23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82" i="1">
                <a:solidFill>
                  <a:srgbClr val="ffffff"/>
                </a:solidFill>
                <a:latin typeface="Verdana"/>
                <a:cs typeface="Verdana"/>
              </a:rPr>
              <a:t>performances</a:t>
            </a:r>
          </a:p>
          <a:p>
            <a:pPr marL="712469" marR="0">
              <a:lnSpc>
                <a:spcPts val="3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87" i="1">
                <a:solidFill>
                  <a:srgbClr val="ffffff"/>
                </a:solidFill>
                <a:latin typeface="Verdana"/>
                <a:cs typeface="Verdana"/>
              </a:rPr>
              <a:t>Im</a:t>
            </a:r>
            <a:r>
              <a:rPr dirty="0" sz="3300" spc="-88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8" i="1">
                <a:solidFill>
                  <a:srgbClr val="ffffff"/>
                </a:solidFill>
                <a:latin typeface="Verdana"/>
                <a:cs typeface="Verdana"/>
              </a:rPr>
              <a:t>prove</a:t>
            </a:r>
            <a:r>
              <a:rPr dirty="0" sz="3300" spc="-24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resea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-30" i="1">
                <a:solidFill>
                  <a:srgbClr val="ffffff"/>
                </a:solidFill>
                <a:latin typeface="Verdana"/>
                <a:cs typeface="Verdana"/>
              </a:rPr>
              <a:t>rc</a:t>
            </a:r>
            <a:r>
              <a:rPr dirty="0" sz="3300" spc="-9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300" spc="-11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fa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300" spc="-99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7" i="1">
                <a:solidFill>
                  <a:srgbClr val="ffffff"/>
                </a:solidFill>
                <a:latin typeface="Verdana"/>
                <a:cs typeface="Verdana"/>
              </a:rPr>
              <a:t>ilities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77338" y="7190167"/>
            <a:ext cx="8110075" cy="547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300" spc="-166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300" spc="-40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300" spc="-7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fa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40" i="1">
                <a:solidFill>
                  <a:srgbClr val="ffffff"/>
                </a:solidFill>
                <a:latin typeface="Verdana"/>
                <a:cs typeface="Verdana"/>
              </a:rPr>
              <a:t>cility</a:t>
            </a:r>
            <a:r>
              <a:rPr dirty="0" sz="3300" spc="-417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300" spc="-889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46" i="1">
                <a:solidFill>
                  <a:srgbClr val="ffffff"/>
                </a:solidFill>
                <a:latin typeface="Verdana"/>
                <a:cs typeface="Verdana"/>
              </a:rPr>
              <a:t>oderniza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37" i="1">
                <a:solidFill>
                  <a:srgbClr val="ffffff"/>
                </a:solidFill>
                <a:latin typeface="Verdana"/>
                <a:cs typeface="Verdana"/>
              </a:rPr>
              <a:t>tion</a:t>
            </a:r>
            <a:r>
              <a:rPr dirty="0" sz="3300" spc="-15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60" i="1">
                <a:solidFill>
                  <a:srgbClr val="ffffff"/>
                </a:solidFill>
                <a:latin typeface="Verdana"/>
                <a:cs typeface="Verdana"/>
              </a:rPr>
              <a:t>progra</a:t>
            </a:r>
            <a:r>
              <a:rPr dirty="0" sz="3300" spc="-89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77338" y="7691817"/>
            <a:ext cx="12854195" cy="1499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87" i="1">
                <a:solidFill>
                  <a:srgbClr val="ffffff"/>
                </a:solidFill>
                <a:latin typeface="Verdana"/>
                <a:cs typeface="Verdana"/>
              </a:rPr>
              <a:t>Establishment</a:t>
            </a:r>
            <a:r>
              <a:rPr dirty="0" sz="3300" spc="11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41" i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300" spc="5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62" i="1">
                <a:solidFill>
                  <a:srgbClr val="ffffff"/>
                </a:solidFill>
                <a:latin typeface="Verdana"/>
                <a:cs typeface="Verdana"/>
              </a:rPr>
              <a:t>partnerships</a:t>
            </a:r>
            <a:r>
              <a:rPr dirty="0" sz="3300" spc="9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i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300" spc="2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73" i="1">
                <a:solidFill>
                  <a:srgbClr val="ffffff"/>
                </a:solidFill>
                <a:latin typeface="Verdana"/>
                <a:cs typeface="Verdana"/>
              </a:rPr>
              <a:t>collaborative</a:t>
            </a:r>
            <a:r>
              <a:rPr dirty="0" sz="3300" spc="9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56" i="1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198" i="1">
                <a:solidFill>
                  <a:srgbClr val="ffffff"/>
                </a:solidFill>
                <a:latin typeface="Verdana"/>
                <a:cs typeface="Verdana"/>
              </a:rPr>
              <a:t>among</a:t>
            </a:r>
            <a:r>
              <a:rPr dirty="0" sz="3300" spc="-25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-11" i="1">
                <a:solidFill>
                  <a:srgbClr val="ffffff"/>
                </a:solidFill>
                <a:latin typeface="Verdana"/>
                <a:cs typeface="Verdana"/>
              </a:rPr>
              <a:t>colleges/universities,</a:t>
            </a:r>
            <a:r>
              <a:rPr dirty="0" sz="3300" spc="-23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52" i="1">
                <a:solidFill>
                  <a:srgbClr val="ffffff"/>
                </a:solidFill>
                <a:latin typeface="Verdana"/>
                <a:cs typeface="Verdana"/>
              </a:rPr>
              <a:t>line</a:t>
            </a:r>
            <a:r>
              <a:rPr dirty="0" sz="3300" spc="-27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37" i="1">
                <a:solidFill>
                  <a:srgbClr val="ffffff"/>
                </a:solidFill>
                <a:latin typeface="Verdana"/>
                <a:cs typeface="Verdana"/>
              </a:rPr>
              <a:t>agencies,</a:t>
            </a:r>
            <a:r>
              <a:rPr dirty="0" sz="3300" spc="-23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-51" i="1">
                <a:solidFill>
                  <a:srgbClr val="ffffff"/>
                </a:solidFill>
                <a:latin typeface="Verdana"/>
                <a:cs typeface="Verdana"/>
              </a:rPr>
              <a:t>LGUs,</a:t>
            </a:r>
            <a:r>
              <a:rPr dirty="0" sz="3300" spc="-244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68" i="1">
                <a:solidFill>
                  <a:srgbClr val="ffffff"/>
                </a:solidFill>
                <a:latin typeface="Verdana"/>
                <a:cs typeface="Verdana"/>
              </a:rPr>
              <a:t>NGOs</a:t>
            </a:r>
            <a:r>
              <a:rPr dirty="0" sz="3300" spc="-253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98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87" i="1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dirty="0" sz="3300" spc="-258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117" i="1">
                <a:solidFill>
                  <a:srgbClr val="ffffff"/>
                </a:solidFill>
                <a:latin typeface="Verdana"/>
                <a:cs typeface="Verdana"/>
              </a:rPr>
              <a:t>funding</a:t>
            </a:r>
            <a:r>
              <a:rPr dirty="0" sz="3300" spc="-272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98" i="1">
                <a:solidFill>
                  <a:srgbClr val="ffffff"/>
                </a:solidFill>
                <a:latin typeface="Verdana"/>
                <a:cs typeface="Verdana"/>
              </a:rPr>
              <a:t>agencies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2023-01-23T02:39:37-06:00</dcterms:modified>
</cp:coreProperties>
</file>